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258" r:id="rId3"/>
    <p:sldId id="260" r:id="rId4"/>
    <p:sldId id="261" r:id="rId5"/>
    <p:sldId id="298" r:id="rId6"/>
    <p:sldId id="313" r:id="rId7"/>
    <p:sldId id="314" r:id="rId8"/>
    <p:sldId id="270" r:id="rId9"/>
    <p:sldId id="333" r:id="rId10"/>
    <p:sldId id="268" r:id="rId11"/>
    <p:sldId id="325" r:id="rId12"/>
    <p:sldId id="316" r:id="rId13"/>
    <p:sldId id="315" r:id="rId14"/>
    <p:sldId id="319" r:id="rId15"/>
    <p:sldId id="321" r:id="rId16"/>
    <p:sldId id="322" r:id="rId17"/>
    <p:sldId id="320" r:id="rId18"/>
    <p:sldId id="317" r:id="rId19"/>
    <p:sldId id="324" r:id="rId20"/>
    <p:sldId id="323" r:id="rId21"/>
    <p:sldId id="326" r:id="rId22"/>
    <p:sldId id="349" r:id="rId23"/>
    <p:sldId id="350" r:id="rId24"/>
    <p:sldId id="353" r:id="rId25"/>
    <p:sldId id="351" r:id="rId26"/>
    <p:sldId id="352" r:id="rId27"/>
    <p:sldId id="354" r:id="rId28"/>
    <p:sldId id="355" r:id="rId29"/>
    <p:sldId id="356" r:id="rId30"/>
    <p:sldId id="327" r:id="rId31"/>
    <p:sldId id="336" r:id="rId32"/>
    <p:sldId id="330" r:id="rId33"/>
    <p:sldId id="337" r:id="rId34"/>
    <p:sldId id="342" r:id="rId35"/>
    <p:sldId id="341" r:id="rId36"/>
    <p:sldId id="338" r:id="rId37"/>
    <p:sldId id="340" r:id="rId38"/>
    <p:sldId id="328" r:id="rId39"/>
    <p:sldId id="331" r:id="rId40"/>
    <p:sldId id="343" r:id="rId41"/>
    <p:sldId id="348" r:id="rId42"/>
    <p:sldId id="347" r:id="rId43"/>
    <p:sldId id="357" r:id="rId44"/>
    <p:sldId id="358" r:id="rId45"/>
    <p:sldId id="361" r:id="rId46"/>
    <p:sldId id="359" r:id="rId47"/>
    <p:sldId id="362" r:id="rId48"/>
    <p:sldId id="329" r:id="rId49"/>
    <p:sldId id="332" r:id="rId50"/>
    <p:sldId id="363" r:id="rId51"/>
    <p:sldId id="365" r:id="rId52"/>
    <p:sldId id="364" r:id="rId53"/>
    <p:sldId id="370" r:id="rId54"/>
    <p:sldId id="375" r:id="rId55"/>
    <p:sldId id="376" r:id="rId56"/>
    <p:sldId id="372" r:id="rId57"/>
    <p:sldId id="369" r:id="rId58"/>
    <p:sldId id="371" r:id="rId59"/>
    <p:sldId id="373" r:id="rId60"/>
    <p:sldId id="374" r:id="rId61"/>
    <p:sldId id="334" r:id="rId62"/>
    <p:sldId id="360" r:id="rId63"/>
    <p:sldId id="366" r:id="rId64"/>
    <p:sldId id="367" r:id="rId65"/>
    <p:sldId id="368" r:id="rId66"/>
    <p:sldId id="335" r:id="rId67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69"/>
      <p:bold r:id="rId70"/>
    </p:embeddedFont>
    <p:embeddedFont>
      <p:font typeface="Cambria Math" panose="02040503050406030204" pitchFamily="18" charset="0"/>
      <p:regular r:id="rId71"/>
    </p:embeddedFont>
    <p:embeddedFont>
      <p:font typeface="Lato" panose="020F0502020204030203" pitchFamily="34" charset="0"/>
      <p:regular r:id="rId72"/>
      <p:bold r:id="rId73"/>
      <p:italic r:id="rId74"/>
      <p:boldItalic r:id="rId75"/>
    </p:embeddedFont>
    <p:embeddedFont>
      <p:font typeface="Lato Light" panose="020F0502020204030203" pitchFamily="34" charset="0"/>
      <p:regular r:id="rId76"/>
      <p:italic r:id="rId77"/>
    </p:embeddedFont>
    <p:embeddedFont>
      <p:font typeface="Nunito Light" pitchFamily="2" charset="0"/>
      <p:regular r:id="rId78"/>
      <p:italic r:id="rId79"/>
    </p:embeddedFont>
    <p:embeddedFont>
      <p:font typeface="Outfit ExtraBold" panose="02020500000000000000" charset="0"/>
      <p:bold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E4208-5179-4ED4-8D42-1DF40B8E9050}">
  <a:tblStyle styleId="{C4FE4208-5179-4ED4-8D42-1DF40B8E90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43510E-B4BC-432C-8E60-00379DA9C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3" autoAdjust="0"/>
    <p:restoredTop sz="73493" autoAdjust="0"/>
  </p:normalViewPr>
  <p:slideViewPr>
    <p:cSldViewPr snapToGrid="0">
      <p:cViewPr varScale="1">
        <p:scale>
          <a:sx n="157" d="100"/>
          <a:sy n="157" d="100"/>
        </p:scale>
        <p:origin x="1792" y="80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3. </a:t>
            </a:r>
            <a:r>
              <a:rPr lang="zh-TW" altLang="en-US" b="1" dirty="0"/>
              <a:t>資料處理流程</a:t>
            </a:r>
          </a:p>
          <a:p>
            <a:r>
              <a:rPr lang="zh-TW" altLang="en-US" dirty="0"/>
              <a:t>為確保資料品質並提取有效資訊，專案將執行以下資料前處理步驟：</a:t>
            </a:r>
          </a:p>
          <a:p>
            <a:r>
              <a:rPr lang="en-US" altLang="zh-TW" b="1" dirty="0"/>
              <a:t>3.1 </a:t>
            </a:r>
            <a:r>
              <a:rPr lang="zh-TW" altLang="en-US" b="1" dirty="0"/>
              <a:t>資料清洗</a:t>
            </a:r>
          </a:p>
          <a:p>
            <a:r>
              <a:rPr lang="zh-TW" altLang="en-US" dirty="0"/>
              <a:t>對取得的原始空氣品質資料進行清洗，處理</a:t>
            </a:r>
            <a:r>
              <a:rPr lang="zh-TW" altLang="en-US" b="1" dirty="0"/>
              <a:t>遺漏值</a:t>
            </a:r>
            <a:r>
              <a:rPr lang="zh-TW" altLang="en-US" dirty="0"/>
              <a:t>、</a:t>
            </a:r>
            <a:r>
              <a:rPr lang="zh-TW" altLang="en-US" b="1" dirty="0"/>
              <a:t>異常值</a:t>
            </a:r>
            <a:r>
              <a:rPr lang="zh-TW" altLang="en-US" dirty="0"/>
              <a:t>以及單位或格式不一致的情形。可能的清洗步驟包括：</a:t>
            </a:r>
          </a:p>
          <a:p>
            <a:r>
              <a:rPr lang="zh-TW" altLang="en-US" b="1" dirty="0"/>
              <a:t>遺漏值補植</a:t>
            </a:r>
            <a:r>
              <a:rPr lang="zh-TW" altLang="en-US" dirty="0"/>
              <a:t>：針對少量缺失資料，以線性插值或以相鄰時刻</a:t>
            </a:r>
            <a:r>
              <a:rPr lang="en-US" altLang="zh-TW" dirty="0"/>
              <a:t>/</a:t>
            </a:r>
            <a:r>
              <a:rPr lang="zh-TW" altLang="en-US" dirty="0"/>
              <a:t>相鄰測站數據估計填補，必要時也可標記缺失以避免誤用。</a:t>
            </a:r>
          </a:p>
          <a:p>
            <a:r>
              <a:rPr lang="zh-TW" altLang="en-US" b="1" dirty="0"/>
              <a:t>異常值過濾</a:t>
            </a:r>
            <a:r>
              <a:rPr lang="zh-TW" altLang="en-US" dirty="0"/>
              <a:t>：偵測明顯超出合理範圍的數值（例如儀器故障導致的極端值），可依環保署污染物合理區間設定閾值篩選，或結合異常檢測模型（如</a:t>
            </a:r>
            <a:r>
              <a:rPr lang="en-US" altLang="zh-TW" dirty="0"/>
              <a:t>Isolation Forest</a:t>
            </a:r>
            <a:r>
              <a:rPr lang="zh-TW" altLang="en-US" dirty="0"/>
              <a:t>）初步標記可能的異常資料點，後續分析可排除或特別關注這些點。</a:t>
            </a:r>
          </a:p>
          <a:p>
            <a:r>
              <a:rPr lang="zh-TW" altLang="en-US" b="1" dirty="0"/>
              <a:t>單位與格式統一</a:t>
            </a:r>
            <a:r>
              <a:rPr lang="zh-TW" altLang="en-US" dirty="0"/>
              <a:t>：確認所有測站的各項污染物單位一致（開放資料已定義各欄位單位），如有需要將單位換算統一。另外將時間欄位轉為適當的時間戳記格式，確保不同資料集（即時與歷史資料）時間格式一致，方便後續整合。</a:t>
            </a:r>
          </a:p>
          <a:p>
            <a:r>
              <a:rPr lang="zh-TW" altLang="en-US" dirty="0"/>
              <a:t>經過清洗後，將得到一份較為完整且可靠的時序資料，為特徵提取和模型分析打下基礎。</a:t>
            </a:r>
          </a:p>
          <a:p>
            <a:r>
              <a:rPr lang="en-US" altLang="zh-TW" b="1" dirty="0"/>
              <a:t>3.2 </a:t>
            </a:r>
            <a:r>
              <a:rPr lang="zh-TW" altLang="en-US" b="1" dirty="0"/>
              <a:t>特徵工程</a:t>
            </a:r>
          </a:p>
          <a:p>
            <a:r>
              <a:rPr lang="zh-TW" altLang="en-US" dirty="0"/>
              <a:t>為提升模型的預測能力與分析的洞察力，我們將對清洗後的資料進行特徵工程，包括生成新的衍生變數和統計量：</a:t>
            </a:r>
          </a:p>
          <a:p>
            <a:r>
              <a:rPr lang="zh-TW" altLang="en-US" b="1" dirty="0"/>
              <a:t>時間相關特徵</a:t>
            </a:r>
            <a:r>
              <a:rPr lang="zh-TW" altLang="en-US" dirty="0"/>
              <a:t>：從時間戳記提取出相關特徵，例如小時（判斷日夜或通勤時段）、星期幾、月份等，捕捉日週週期性模式。也可加入節假日標記（例如農曆新年、跨年夜等可能影響空污的節日），以供模型考量特殊事件對污染的影響。</a:t>
            </a:r>
          </a:p>
          <a:p>
            <a:r>
              <a:rPr lang="zh-TW" altLang="en-US" b="1" dirty="0"/>
              <a:t>移動平均與滯後特徵</a:t>
            </a:r>
            <a:r>
              <a:rPr lang="zh-TW" altLang="en-US" dirty="0"/>
              <a:t>：基於原始濃度值計算移動平均值，平滑短期波動。例如計算</a:t>
            </a:r>
            <a:r>
              <a:rPr lang="en-US" altLang="zh-TW" dirty="0"/>
              <a:t>PM₂.₅</a:t>
            </a:r>
            <a:r>
              <a:rPr lang="zh-TW" altLang="en-US" dirty="0"/>
              <a:t>的</a:t>
            </a:r>
            <a:r>
              <a:rPr lang="en-US" altLang="zh-TW" dirty="0"/>
              <a:t>24</a:t>
            </a:r>
            <a:r>
              <a:rPr lang="zh-TW" altLang="en-US" dirty="0"/>
              <a:t>小時移動平均以捕捉日尺度趨勢（資料中已提供部分污染物的移動平均，如</a:t>
            </a:r>
            <a:r>
              <a:rPr lang="en-US" altLang="zh-TW" dirty="0"/>
              <a:t>8</a:t>
            </a:r>
            <a:r>
              <a:rPr lang="zh-TW" altLang="en-US" dirty="0"/>
              <a:t>小時臭氧、</a:t>
            </a:r>
            <a:r>
              <a:rPr lang="en-US" altLang="zh-TW" dirty="0"/>
              <a:t>PM₂.₅</a:t>
            </a:r>
            <a:r>
              <a:rPr lang="zh-TW" altLang="en-US" dirty="0"/>
              <a:t>日均值等，可再次確認計算公式）。同時產生</a:t>
            </a:r>
            <a:r>
              <a:rPr lang="zh-TW" altLang="en-US" b="1" dirty="0"/>
              <a:t>滯後特徵</a:t>
            </a:r>
            <a:r>
              <a:rPr lang="zh-TW" altLang="en-US" dirty="0"/>
              <a:t>，例如將前</a:t>
            </a:r>
            <a:r>
              <a:rPr lang="en-US" altLang="zh-TW" dirty="0"/>
              <a:t>1</a:t>
            </a:r>
            <a:r>
              <a:rPr lang="zh-TW" altLang="en-US" dirty="0"/>
              <a:t>小時、前</a:t>
            </a:r>
            <a:r>
              <a:rPr lang="en-US" altLang="zh-TW" dirty="0"/>
              <a:t>3</a:t>
            </a:r>
            <a:r>
              <a:rPr lang="zh-TW" altLang="en-US" dirty="0"/>
              <a:t>小時、前</a:t>
            </a:r>
            <a:r>
              <a:rPr lang="en-US" altLang="zh-TW" dirty="0"/>
              <a:t>24</a:t>
            </a:r>
            <a:r>
              <a:rPr lang="zh-TW" altLang="en-US" dirty="0"/>
              <a:t>小時的污染物濃度作為預測當前時刻的特徵，用以引入時間序列的自相關信息，這對於像</a:t>
            </a:r>
            <a:r>
              <a:rPr lang="en-US" altLang="zh-TW" dirty="0" err="1"/>
              <a:t>XGBoost</a:t>
            </a:r>
            <a:r>
              <a:rPr lang="zh-TW" altLang="en-US" dirty="0"/>
              <a:t>等機器學習模型預測時間序列非常重要。</a:t>
            </a:r>
          </a:p>
          <a:p>
            <a:r>
              <a:rPr lang="zh-TW" altLang="en-US" b="1" dirty="0"/>
              <a:t>風速風向特徵</a:t>
            </a:r>
            <a:r>
              <a:rPr lang="zh-TW" altLang="en-US" dirty="0"/>
              <a:t>：將風向與風速資訊轉換為更適合模型的特徵。例如將風速 </a:t>
            </a:r>
            <a:r>
              <a:rPr lang="en-US" altLang="zh-TW" dirty="0"/>
              <a:t>(</a:t>
            </a:r>
            <a:r>
              <a:rPr lang="en-US" altLang="zh-TW" dirty="0" err="1"/>
              <a:t>WindSpeed</a:t>
            </a:r>
            <a:r>
              <a:rPr lang="en-US" altLang="zh-TW" dirty="0"/>
              <a:t>) </a:t>
            </a:r>
            <a:r>
              <a:rPr lang="zh-TW" altLang="en-US" dirty="0"/>
              <a:t>與風向 </a:t>
            </a:r>
            <a:r>
              <a:rPr lang="en-US" altLang="zh-TW" dirty="0"/>
              <a:t>(</a:t>
            </a:r>
            <a:r>
              <a:rPr lang="en-US" altLang="zh-TW" dirty="0" err="1"/>
              <a:t>WindDirec</a:t>
            </a:r>
            <a:r>
              <a:rPr lang="en-US" altLang="zh-TW" dirty="0"/>
              <a:t>) </a:t>
            </a:r>
            <a:r>
              <a:rPr lang="zh-TW" altLang="en-US" dirty="0"/>
              <a:t>轉換為</a:t>
            </a:r>
            <a:r>
              <a:rPr lang="zh-TW" altLang="en-US" b="1" dirty="0"/>
              <a:t>平面向量</a:t>
            </a:r>
            <a:r>
              <a:rPr lang="zh-TW" altLang="en-US" dirty="0"/>
              <a:t>的兩個分量：</a:t>
            </a:r>
            <a:r>
              <a:rPr lang="en-US" altLang="zh-TW" dirty="0"/>
              <a:t>$u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\cos(\text{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</a:t>
            </a:r>
            <a:r>
              <a:rPr lang="en-US" altLang="zh-TW" dirty="0"/>
              <a:t>$v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\sin(\text{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，代表東西向和南北向的風速分量。這樣可更直觀地反映風吹拂帶來的污染物傳輸效應。此外，也可依風向將數據分類（例如將風向離散為八個方位），探討不同季風方向下的污染水平差異。</a:t>
            </a:r>
          </a:p>
          <a:p>
            <a:r>
              <a:rPr lang="zh-TW" altLang="en-US" b="1" dirty="0"/>
              <a:t>跨測項特徵</a:t>
            </a:r>
            <a:r>
              <a:rPr lang="zh-TW" altLang="en-US" dirty="0"/>
              <a:t>：計算不同污染物之間的比值或組合，以捕捉污染來源線索。例如</a:t>
            </a:r>
            <a:r>
              <a:rPr lang="en-US" altLang="zh-TW" dirty="0"/>
              <a:t>$PM_{2.5}/PM_{10}$</a:t>
            </a:r>
            <a:r>
              <a:rPr lang="zh-TW" altLang="en-US" dirty="0"/>
              <a:t>的比值可反映細顆粒物在總懸浮微粒中所佔比例，較高可能代表燃燒來源；再如</a:t>
            </a:r>
            <a:r>
              <a:rPr lang="en-US" altLang="zh-TW" dirty="0"/>
              <a:t>$NO_2/NO$</a:t>
            </a:r>
            <a:r>
              <a:rPr lang="zh-TW" altLang="en-US" dirty="0"/>
              <a:t>比值可反映交通排放特性等。這些衍生特徵將有助於後續的污染源分群分析。</a:t>
            </a:r>
          </a:p>
          <a:p>
            <a:r>
              <a:rPr lang="zh-TW" altLang="en-US" b="1" dirty="0"/>
              <a:t>統計特徵</a:t>
            </a:r>
            <a:r>
              <a:rPr lang="zh-TW" altLang="en-US" dirty="0"/>
              <a:t>：對於需要以測站為單位分析的任務（如污染源分類），可先為每個測站計算統計特徵值，例如該站在分析期間內各污染物的平均值、峰值、中位數等，或週末與平日平均值差異等，作為該測站的特徵向量，用以進行測站層級的比較。</a:t>
            </a:r>
          </a:p>
          <a:p>
            <a:r>
              <a:rPr lang="zh-TW" altLang="en-US" dirty="0"/>
              <a:t>透過上述特徵工程，我們將獲得豐富的特徵資料集，以供不同模型使用，提高模型對複雜模式的捕捉能力。</a:t>
            </a:r>
          </a:p>
          <a:p>
            <a:r>
              <a:rPr lang="en-US" altLang="zh-TW" b="1" dirty="0"/>
              <a:t>3.3 </a:t>
            </a:r>
            <a:r>
              <a:rPr lang="zh-TW" altLang="en-US" b="1" dirty="0"/>
              <a:t>資料整合</a:t>
            </a:r>
          </a:p>
          <a:p>
            <a:r>
              <a:rPr lang="zh-TW" altLang="en-US" dirty="0"/>
              <a:t>考量本專案需分析</a:t>
            </a:r>
            <a:r>
              <a:rPr lang="zh-TW" altLang="en-US" b="1" dirty="0"/>
              <a:t>跨測站</a:t>
            </a:r>
            <a:r>
              <a:rPr lang="zh-TW" altLang="en-US" dirty="0"/>
              <a:t>與</a:t>
            </a:r>
            <a:r>
              <a:rPr lang="zh-TW" altLang="en-US" b="1" dirty="0"/>
              <a:t>長時間序列</a:t>
            </a:r>
            <a:r>
              <a:rPr lang="zh-TW" altLang="en-US" dirty="0"/>
              <a:t>的資料，我們將進行資料整合與重組：</a:t>
            </a:r>
          </a:p>
          <a:p>
            <a:r>
              <a:rPr lang="zh-TW" altLang="en-US" b="1" dirty="0"/>
              <a:t>測站資料彙總</a:t>
            </a:r>
            <a:r>
              <a:rPr lang="zh-TW" altLang="en-US" dirty="0"/>
              <a:t>：將各測站的資料按照時間對齊，形成一個包含所有測站的統一時間索引。如有需要進行全域性的分析（例如以空間為維度的聚類），可建立「時間 </a:t>
            </a:r>
            <a:r>
              <a:rPr lang="en-US" altLang="zh-TW" dirty="0"/>
              <a:t>× </a:t>
            </a:r>
            <a:r>
              <a:rPr lang="zh-TW" altLang="en-US" dirty="0"/>
              <a:t>測站 </a:t>
            </a:r>
            <a:r>
              <a:rPr lang="en-US" altLang="zh-TW" dirty="0"/>
              <a:t>× </a:t>
            </a:r>
            <a:r>
              <a:rPr lang="zh-TW" altLang="en-US" dirty="0"/>
              <a:t>污染物」的三維資料表。針對污染源分群，我們可能對每個測站計算特徵後形成「測站 </a:t>
            </a:r>
            <a:r>
              <a:rPr lang="en-US" altLang="zh-TW" dirty="0"/>
              <a:t>× </a:t>
            </a:r>
            <a:r>
              <a:rPr lang="zh-TW" altLang="en-US" dirty="0"/>
              <a:t>特徵」的資料表格，用於後續的分群模型。</a:t>
            </a:r>
          </a:p>
          <a:p>
            <a:r>
              <a:rPr lang="zh-TW" altLang="en-US" b="1" dirty="0"/>
              <a:t>資料集結合</a:t>
            </a:r>
            <a:r>
              <a:rPr lang="zh-TW" altLang="en-US" dirty="0"/>
              <a:t>：如果有來自不同資料集的資訊需要結合（例如環境氣象資料，如溫度、降雨等），則按照時間和地點將其與空氣品質資料合併。在本專案中，基本的風速風向已包含於</a:t>
            </a:r>
            <a:r>
              <a:rPr lang="en-US" altLang="zh-TW" dirty="0"/>
              <a:t>AQI</a:t>
            </a:r>
            <a:r>
              <a:rPr lang="zh-TW" altLang="en-US" dirty="0"/>
              <a:t>資料集中，若有需要更完整的氣象要素（如氣溫、降雨），可從中央氣象局等開放資料取得並根據測站位置匹配。然而在目前計畫中，以空氣品質測站自帶的參數為主。</a:t>
            </a:r>
          </a:p>
          <a:p>
            <a:r>
              <a:rPr lang="zh-TW" altLang="en-US" b="1" dirty="0"/>
              <a:t>地理資訊整合</a:t>
            </a:r>
            <a:r>
              <a:rPr lang="zh-TW" altLang="en-US" dirty="0"/>
              <a:t>：為了製作污染地圖與進行區域分析，我們需要測站的經緯度座標（資料集中已提供</a:t>
            </a:r>
            <a:r>
              <a:rPr lang="en-US" altLang="zh-TW" dirty="0"/>
              <a:t>Longitude/Latitude</a:t>
            </a:r>
            <a:r>
              <a:rPr lang="zh-TW" altLang="en-US" dirty="0"/>
              <a:t>）。將測站地理資訊與污染數據關聯，方便後續在</a:t>
            </a:r>
            <a:r>
              <a:rPr lang="en-US" altLang="zh-TW" dirty="0"/>
              <a:t>Leaflet</a:t>
            </a:r>
            <a:r>
              <a:rPr lang="zh-TW" altLang="en-US" dirty="0"/>
              <a:t>地圖上標示測站位置並呈現污染程度。另外，可整合各測站所屬行政區（縣市）資訊，便於依城市或區域彙總統計。例如，可計算各縣市的平均</a:t>
            </a:r>
            <a:r>
              <a:rPr lang="en-US" altLang="zh-TW" dirty="0"/>
              <a:t>AQI</a:t>
            </a:r>
            <a:r>
              <a:rPr lang="zh-TW" altLang="en-US" dirty="0"/>
              <a:t>或污染物濃度以供比較。</a:t>
            </a:r>
          </a:p>
          <a:p>
            <a:r>
              <a:rPr lang="zh-TW" altLang="en-US" b="1" dirty="0"/>
              <a:t>資料庫與更新</a:t>
            </a:r>
            <a:r>
              <a:rPr lang="zh-TW" altLang="en-US" dirty="0"/>
              <a:t>：為支持</a:t>
            </a:r>
            <a:r>
              <a:rPr lang="en-US" altLang="zh-TW" dirty="0"/>
              <a:t>Shiny</a:t>
            </a:r>
            <a:r>
              <a:rPr lang="zh-TW" altLang="en-US" dirty="0"/>
              <a:t>應用的即時瀏覽與互動，我們考慮將清理和特徵處理後的資料存入資料框或輕量資料庫中。歷史逐時資料可保存為</a:t>
            </a:r>
            <a:r>
              <a:rPr lang="en-US" altLang="zh-TW" dirty="0"/>
              <a:t>R</a:t>
            </a:r>
            <a:r>
              <a:rPr lang="zh-TW" altLang="en-US" dirty="0"/>
              <a:t>的資料檔或</a:t>
            </a:r>
            <a:r>
              <a:rPr lang="en-US" altLang="zh-TW" dirty="0"/>
              <a:t>CSV</a:t>
            </a:r>
            <a:r>
              <a:rPr lang="zh-TW" altLang="en-US" dirty="0"/>
              <a:t>供</a:t>
            </a:r>
            <a:r>
              <a:rPr lang="en-US" altLang="zh-TW" dirty="0"/>
              <a:t>Shiny</a:t>
            </a:r>
            <a:r>
              <a:rPr lang="zh-TW" altLang="en-US" dirty="0"/>
              <a:t>讀取，即時資料則可透過</a:t>
            </a:r>
            <a:r>
              <a:rPr lang="en-US" altLang="zh-TW" dirty="0"/>
              <a:t>API</a:t>
            </a:r>
            <a:r>
              <a:rPr lang="zh-TW" altLang="en-US" dirty="0"/>
              <a:t>定期抓取最新值並動態更新。在整合過程中確保歷史資料與新資料的格式一致，以便一併餵入模型或視覺化模組使用。</a:t>
            </a:r>
          </a:p>
          <a:p>
            <a:r>
              <a:rPr lang="zh-TW" altLang="en-US" dirty="0"/>
              <a:t>完成整合後，我們將擁有完善的分析資料集，可滿足不同分析與建模步驟的輸入需求。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C0268AD-0786-B137-D109-E484E6631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54E3DE18-9D42-8329-EB7A-E890B8AD2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3D922-09AB-E0CB-22A1-43FF6310A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3. </a:t>
            </a:r>
            <a:r>
              <a:rPr lang="zh-TW" altLang="en-US" b="1" dirty="0"/>
              <a:t>資料處理流程</a:t>
            </a:r>
          </a:p>
          <a:p>
            <a:r>
              <a:rPr lang="zh-TW" altLang="en-US" dirty="0"/>
              <a:t>為確保資料品質並提取有效資訊，專案將執行以下資料前處理步驟：</a:t>
            </a:r>
          </a:p>
          <a:p>
            <a:r>
              <a:rPr lang="en-US" altLang="zh-TW" b="1" dirty="0"/>
              <a:t>3.1 </a:t>
            </a:r>
            <a:r>
              <a:rPr lang="zh-TW" altLang="en-US" b="1" dirty="0"/>
              <a:t>資料清洗</a:t>
            </a:r>
          </a:p>
          <a:p>
            <a:r>
              <a:rPr lang="zh-TW" altLang="en-US" dirty="0"/>
              <a:t>對取得的原始空氣品質資料進行清洗，處理</a:t>
            </a:r>
            <a:r>
              <a:rPr lang="zh-TW" altLang="en-US" b="1" dirty="0"/>
              <a:t>遺漏值</a:t>
            </a:r>
            <a:r>
              <a:rPr lang="zh-TW" altLang="en-US" dirty="0"/>
              <a:t>、</a:t>
            </a:r>
            <a:r>
              <a:rPr lang="zh-TW" altLang="en-US" b="1" dirty="0"/>
              <a:t>異常值</a:t>
            </a:r>
            <a:r>
              <a:rPr lang="zh-TW" altLang="en-US" dirty="0"/>
              <a:t>以及單位或格式不一致的情形。可能的清洗步驟包括：</a:t>
            </a:r>
          </a:p>
          <a:p>
            <a:r>
              <a:rPr lang="zh-TW" altLang="en-US" b="1" dirty="0"/>
              <a:t>遺漏值補植</a:t>
            </a:r>
            <a:r>
              <a:rPr lang="zh-TW" altLang="en-US" dirty="0"/>
              <a:t>：針對少量缺失資料，以線性插值或以相鄰時刻</a:t>
            </a:r>
            <a:r>
              <a:rPr lang="en-US" altLang="zh-TW" dirty="0"/>
              <a:t>/</a:t>
            </a:r>
            <a:r>
              <a:rPr lang="zh-TW" altLang="en-US" dirty="0"/>
              <a:t>相鄰測站數據估計填補，必要時也可標記缺失以避免誤用。</a:t>
            </a:r>
          </a:p>
          <a:p>
            <a:r>
              <a:rPr lang="zh-TW" altLang="en-US" b="1" dirty="0"/>
              <a:t>異常值過濾</a:t>
            </a:r>
            <a:r>
              <a:rPr lang="zh-TW" altLang="en-US" dirty="0"/>
              <a:t>：偵測明顯超出合理範圍的數值（例如儀器故障導致的極端值），可依環保署污染物合理區間設定閾值篩選，或結合異常檢測模型（如</a:t>
            </a:r>
            <a:r>
              <a:rPr lang="en-US" altLang="zh-TW" dirty="0"/>
              <a:t>Isolation Forest</a:t>
            </a:r>
            <a:r>
              <a:rPr lang="zh-TW" altLang="en-US" dirty="0"/>
              <a:t>）初步標記可能的異常資料點，後續分析可排除或特別關注這些點。</a:t>
            </a:r>
          </a:p>
          <a:p>
            <a:r>
              <a:rPr lang="zh-TW" altLang="en-US" b="1" dirty="0"/>
              <a:t>單位與格式統一</a:t>
            </a:r>
            <a:r>
              <a:rPr lang="zh-TW" altLang="en-US" dirty="0"/>
              <a:t>：確認所有測站的各項污染物單位一致（開放資料已定義各欄位單位），如有需要將單位換算統一。另外將時間欄位轉為適當的時間戳記格式，確保不同資料集（即時與歷史資料）時間格式一致，方便後續整合。</a:t>
            </a:r>
          </a:p>
          <a:p>
            <a:r>
              <a:rPr lang="zh-TW" altLang="en-US" dirty="0"/>
              <a:t>經過清洗後，將得到一份較為完整且可靠的時序資料，為特徵提取和模型分析打下基礎。</a:t>
            </a:r>
          </a:p>
          <a:p>
            <a:r>
              <a:rPr lang="en-US" altLang="zh-TW" b="1" dirty="0"/>
              <a:t>3.2 </a:t>
            </a:r>
            <a:r>
              <a:rPr lang="zh-TW" altLang="en-US" b="1" dirty="0"/>
              <a:t>特徵工程</a:t>
            </a:r>
          </a:p>
          <a:p>
            <a:r>
              <a:rPr lang="zh-TW" altLang="en-US" dirty="0"/>
              <a:t>為提升模型的預測能力與分析的洞察力，我們將對清洗後的資料進行特徵工程，包括生成新的衍生變數和統計量：</a:t>
            </a:r>
          </a:p>
          <a:p>
            <a:r>
              <a:rPr lang="zh-TW" altLang="en-US" b="1" dirty="0"/>
              <a:t>時間相關特徵</a:t>
            </a:r>
            <a:r>
              <a:rPr lang="zh-TW" altLang="en-US" dirty="0"/>
              <a:t>：從時間戳記提取出相關特徵，例如小時（判斷日夜或通勤時段）、星期幾、月份等，捕捉日週週期性模式。也可加入節假日標記（例如農曆新年、跨年夜等可能影響空污的節日），以供模型考量特殊事件對污染的影響。</a:t>
            </a:r>
          </a:p>
          <a:p>
            <a:r>
              <a:rPr lang="zh-TW" altLang="en-US" b="1" dirty="0"/>
              <a:t>移動平均與滯後特徵</a:t>
            </a:r>
            <a:r>
              <a:rPr lang="zh-TW" altLang="en-US" dirty="0"/>
              <a:t>：基於原始濃度值計算移動平均值，平滑短期波動。例如計算</a:t>
            </a:r>
            <a:r>
              <a:rPr lang="en-US" altLang="zh-TW" dirty="0"/>
              <a:t>PM₂.₅</a:t>
            </a:r>
            <a:r>
              <a:rPr lang="zh-TW" altLang="en-US" dirty="0"/>
              <a:t>的</a:t>
            </a:r>
            <a:r>
              <a:rPr lang="en-US" altLang="zh-TW" dirty="0"/>
              <a:t>24</a:t>
            </a:r>
            <a:r>
              <a:rPr lang="zh-TW" altLang="en-US" dirty="0"/>
              <a:t>小時移動平均以捕捉日尺度趨勢（資料中已提供部分污染物的移動平均，如</a:t>
            </a:r>
            <a:r>
              <a:rPr lang="en-US" altLang="zh-TW" dirty="0"/>
              <a:t>8</a:t>
            </a:r>
            <a:r>
              <a:rPr lang="zh-TW" altLang="en-US" dirty="0"/>
              <a:t>小時臭氧、</a:t>
            </a:r>
            <a:r>
              <a:rPr lang="en-US" altLang="zh-TW" dirty="0"/>
              <a:t>PM₂.₅</a:t>
            </a:r>
            <a:r>
              <a:rPr lang="zh-TW" altLang="en-US" dirty="0"/>
              <a:t>日均值等，可再次確認計算公式）。同時產生</a:t>
            </a:r>
            <a:r>
              <a:rPr lang="zh-TW" altLang="en-US" b="1" dirty="0"/>
              <a:t>滯後特徵</a:t>
            </a:r>
            <a:r>
              <a:rPr lang="zh-TW" altLang="en-US" dirty="0"/>
              <a:t>，例如將前</a:t>
            </a:r>
            <a:r>
              <a:rPr lang="en-US" altLang="zh-TW" dirty="0"/>
              <a:t>1</a:t>
            </a:r>
            <a:r>
              <a:rPr lang="zh-TW" altLang="en-US" dirty="0"/>
              <a:t>小時、前</a:t>
            </a:r>
            <a:r>
              <a:rPr lang="en-US" altLang="zh-TW" dirty="0"/>
              <a:t>3</a:t>
            </a:r>
            <a:r>
              <a:rPr lang="zh-TW" altLang="en-US" dirty="0"/>
              <a:t>小時、前</a:t>
            </a:r>
            <a:r>
              <a:rPr lang="en-US" altLang="zh-TW" dirty="0"/>
              <a:t>24</a:t>
            </a:r>
            <a:r>
              <a:rPr lang="zh-TW" altLang="en-US" dirty="0"/>
              <a:t>小時的污染物濃度作為預測當前時刻的特徵，用以引入時間序列的自相關信息，這對於像</a:t>
            </a:r>
            <a:r>
              <a:rPr lang="en-US" altLang="zh-TW" dirty="0" err="1"/>
              <a:t>XGBoost</a:t>
            </a:r>
            <a:r>
              <a:rPr lang="zh-TW" altLang="en-US" dirty="0"/>
              <a:t>等機器學習模型預測時間序列非常重要。</a:t>
            </a:r>
          </a:p>
          <a:p>
            <a:r>
              <a:rPr lang="zh-TW" altLang="en-US" b="1" dirty="0"/>
              <a:t>風速風向特徵</a:t>
            </a:r>
            <a:r>
              <a:rPr lang="zh-TW" altLang="en-US" dirty="0"/>
              <a:t>：將風向與風速資訊轉換為更適合模型的特徵。例如將風速 </a:t>
            </a:r>
            <a:r>
              <a:rPr lang="en-US" altLang="zh-TW" dirty="0"/>
              <a:t>(</a:t>
            </a:r>
            <a:r>
              <a:rPr lang="en-US" altLang="zh-TW" dirty="0" err="1"/>
              <a:t>WindSpeed</a:t>
            </a:r>
            <a:r>
              <a:rPr lang="en-US" altLang="zh-TW" dirty="0"/>
              <a:t>) </a:t>
            </a:r>
            <a:r>
              <a:rPr lang="zh-TW" altLang="en-US" dirty="0"/>
              <a:t>與風向 </a:t>
            </a:r>
            <a:r>
              <a:rPr lang="en-US" altLang="zh-TW" dirty="0"/>
              <a:t>(</a:t>
            </a:r>
            <a:r>
              <a:rPr lang="en-US" altLang="zh-TW" dirty="0" err="1"/>
              <a:t>WindDirec</a:t>
            </a:r>
            <a:r>
              <a:rPr lang="en-US" altLang="zh-TW" dirty="0"/>
              <a:t>) </a:t>
            </a:r>
            <a:r>
              <a:rPr lang="zh-TW" altLang="en-US" dirty="0"/>
              <a:t>轉換為</a:t>
            </a:r>
            <a:r>
              <a:rPr lang="zh-TW" altLang="en-US" b="1" dirty="0"/>
              <a:t>平面向量</a:t>
            </a:r>
            <a:r>
              <a:rPr lang="zh-TW" altLang="en-US" dirty="0"/>
              <a:t>的兩個分量：</a:t>
            </a:r>
            <a:r>
              <a:rPr lang="en-US" altLang="zh-TW" dirty="0"/>
              <a:t>$u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\cos(\text{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</a:t>
            </a:r>
            <a:r>
              <a:rPr lang="en-US" altLang="zh-TW" dirty="0"/>
              <a:t>$v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\sin(\text{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，代表東西向和南北向的風速分量。這樣可更直觀地反映風吹拂帶來的污染物傳輸效應。此外，也可依風向將數據分類（例如將風向離散為八個方位），探討不同季風方向下的污染水平差異。</a:t>
            </a:r>
          </a:p>
          <a:p>
            <a:r>
              <a:rPr lang="zh-TW" altLang="en-US" b="1" dirty="0"/>
              <a:t>跨測項特徵</a:t>
            </a:r>
            <a:r>
              <a:rPr lang="zh-TW" altLang="en-US" dirty="0"/>
              <a:t>：計算不同污染物之間的比值或組合，以捕捉污染來源線索。例如</a:t>
            </a:r>
            <a:r>
              <a:rPr lang="en-US" altLang="zh-TW" dirty="0"/>
              <a:t>$PM_{2.5}/PM_{10}$</a:t>
            </a:r>
            <a:r>
              <a:rPr lang="zh-TW" altLang="en-US" dirty="0"/>
              <a:t>的比值可反映細顆粒物在總懸浮微粒中所佔比例，較高可能代表燃燒來源；再如</a:t>
            </a:r>
            <a:r>
              <a:rPr lang="en-US" altLang="zh-TW" dirty="0"/>
              <a:t>$NO_2/NO$</a:t>
            </a:r>
            <a:r>
              <a:rPr lang="zh-TW" altLang="en-US" dirty="0"/>
              <a:t>比值可反映交通排放特性等。這些衍生特徵將有助於後續的污染源分群分析。</a:t>
            </a:r>
          </a:p>
          <a:p>
            <a:r>
              <a:rPr lang="zh-TW" altLang="en-US" b="1" dirty="0"/>
              <a:t>統計特徵</a:t>
            </a:r>
            <a:r>
              <a:rPr lang="zh-TW" altLang="en-US" dirty="0"/>
              <a:t>：對於需要以測站為單位分析的任務（如污染源分類），可先為每個測站計算統計特徵值，例如該站在分析期間內各污染物的平均值、峰值、中位數等，或週末與平日平均值差異等，作為該測站的特徵向量，用以進行測站層級的比較。</a:t>
            </a:r>
          </a:p>
          <a:p>
            <a:r>
              <a:rPr lang="zh-TW" altLang="en-US" dirty="0"/>
              <a:t>透過上述特徵工程，我們將獲得豐富的特徵資料集，以供不同模型使用，提高模型對複雜模式的捕捉能力。</a:t>
            </a:r>
          </a:p>
          <a:p>
            <a:r>
              <a:rPr lang="en-US" altLang="zh-TW" b="1" dirty="0"/>
              <a:t>3.3 </a:t>
            </a:r>
            <a:r>
              <a:rPr lang="zh-TW" altLang="en-US" b="1" dirty="0"/>
              <a:t>資料整合</a:t>
            </a:r>
          </a:p>
          <a:p>
            <a:r>
              <a:rPr lang="zh-TW" altLang="en-US" dirty="0"/>
              <a:t>考量本專案需分析</a:t>
            </a:r>
            <a:r>
              <a:rPr lang="zh-TW" altLang="en-US" b="1" dirty="0"/>
              <a:t>跨測站</a:t>
            </a:r>
            <a:r>
              <a:rPr lang="zh-TW" altLang="en-US" dirty="0"/>
              <a:t>與</a:t>
            </a:r>
            <a:r>
              <a:rPr lang="zh-TW" altLang="en-US" b="1" dirty="0"/>
              <a:t>長時間序列</a:t>
            </a:r>
            <a:r>
              <a:rPr lang="zh-TW" altLang="en-US" dirty="0"/>
              <a:t>的資料，我們將進行資料整合與重組：</a:t>
            </a:r>
          </a:p>
          <a:p>
            <a:r>
              <a:rPr lang="zh-TW" altLang="en-US" b="1" dirty="0"/>
              <a:t>測站資料彙總</a:t>
            </a:r>
            <a:r>
              <a:rPr lang="zh-TW" altLang="en-US" dirty="0"/>
              <a:t>：將各測站的資料按照時間對齊，形成一個包含所有測站的統一時間索引。如有需要進行全域性的分析（例如以空間為維度的聚類），可建立「時間 </a:t>
            </a:r>
            <a:r>
              <a:rPr lang="en-US" altLang="zh-TW" dirty="0"/>
              <a:t>× </a:t>
            </a:r>
            <a:r>
              <a:rPr lang="zh-TW" altLang="en-US" dirty="0"/>
              <a:t>測站 </a:t>
            </a:r>
            <a:r>
              <a:rPr lang="en-US" altLang="zh-TW" dirty="0"/>
              <a:t>× </a:t>
            </a:r>
            <a:r>
              <a:rPr lang="zh-TW" altLang="en-US" dirty="0"/>
              <a:t>污染物」的三維資料表。針對污染源分群，我們可能對每個測站計算特徵後形成「測站 </a:t>
            </a:r>
            <a:r>
              <a:rPr lang="en-US" altLang="zh-TW" dirty="0"/>
              <a:t>× </a:t>
            </a:r>
            <a:r>
              <a:rPr lang="zh-TW" altLang="en-US" dirty="0"/>
              <a:t>特徵」的資料表格，用於後續的分群模型。</a:t>
            </a:r>
          </a:p>
          <a:p>
            <a:r>
              <a:rPr lang="zh-TW" altLang="en-US" b="1" dirty="0"/>
              <a:t>資料集結合</a:t>
            </a:r>
            <a:r>
              <a:rPr lang="zh-TW" altLang="en-US" dirty="0"/>
              <a:t>：如果有來自不同資料集的資訊需要結合（例如環境氣象資料，如溫度、降雨等），則按照時間和地點將其與空氣品質資料合併。在本專案中，基本的風速風向已包含於</a:t>
            </a:r>
            <a:r>
              <a:rPr lang="en-US" altLang="zh-TW" dirty="0"/>
              <a:t>AQI</a:t>
            </a:r>
            <a:r>
              <a:rPr lang="zh-TW" altLang="en-US" dirty="0"/>
              <a:t>資料集中，若有需要更完整的氣象要素（如氣溫、降雨），可從中央氣象局等開放資料取得並根據測站位置匹配。然而在目前計畫中，以空氣品質測站自帶的參數為主。</a:t>
            </a:r>
          </a:p>
          <a:p>
            <a:r>
              <a:rPr lang="zh-TW" altLang="en-US" b="1" dirty="0"/>
              <a:t>地理資訊整合</a:t>
            </a:r>
            <a:r>
              <a:rPr lang="zh-TW" altLang="en-US" dirty="0"/>
              <a:t>：為了製作污染地圖與進行區域分析，我們需要測站的經緯度座標（資料集中已提供</a:t>
            </a:r>
            <a:r>
              <a:rPr lang="en-US" altLang="zh-TW" dirty="0"/>
              <a:t>Longitude/Latitude</a:t>
            </a:r>
            <a:r>
              <a:rPr lang="zh-TW" altLang="en-US" dirty="0"/>
              <a:t>）。將測站地理資訊與污染數據關聯，方便後續在</a:t>
            </a:r>
            <a:r>
              <a:rPr lang="en-US" altLang="zh-TW" dirty="0"/>
              <a:t>Leaflet</a:t>
            </a:r>
            <a:r>
              <a:rPr lang="zh-TW" altLang="en-US" dirty="0"/>
              <a:t>地圖上標示測站位置並呈現污染程度。另外，可整合各測站所屬行政區（縣市）資訊，便於依城市或區域彙總統計。例如，可計算各縣市的平均</a:t>
            </a:r>
            <a:r>
              <a:rPr lang="en-US" altLang="zh-TW" dirty="0"/>
              <a:t>AQI</a:t>
            </a:r>
            <a:r>
              <a:rPr lang="zh-TW" altLang="en-US" dirty="0"/>
              <a:t>或污染物濃度以供比較。</a:t>
            </a:r>
          </a:p>
          <a:p>
            <a:r>
              <a:rPr lang="zh-TW" altLang="en-US" b="1" dirty="0"/>
              <a:t>資料庫與更新</a:t>
            </a:r>
            <a:r>
              <a:rPr lang="zh-TW" altLang="en-US" dirty="0"/>
              <a:t>：為支持</a:t>
            </a:r>
            <a:r>
              <a:rPr lang="en-US" altLang="zh-TW" dirty="0"/>
              <a:t>Shiny</a:t>
            </a:r>
            <a:r>
              <a:rPr lang="zh-TW" altLang="en-US" dirty="0"/>
              <a:t>應用的即時瀏覽與互動，我們考慮將清理和特徵處理後的資料存入資料框或輕量資料庫中。歷史逐時資料可保存為</a:t>
            </a:r>
            <a:r>
              <a:rPr lang="en-US" altLang="zh-TW" dirty="0"/>
              <a:t>R</a:t>
            </a:r>
            <a:r>
              <a:rPr lang="zh-TW" altLang="en-US" dirty="0"/>
              <a:t>的資料檔或</a:t>
            </a:r>
            <a:r>
              <a:rPr lang="en-US" altLang="zh-TW" dirty="0"/>
              <a:t>CSV</a:t>
            </a:r>
            <a:r>
              <a:rPr lang="zh-TW" altLang="en-US" dirty="0"/>
              <a:t>供</a:t>
            </a:r>
            <a:r>
              <a:rPr lang="en-US" altLang="zh-TW" dirty="0"/>
              <a:t>Shiny</a:t>
            </a:r>
            <a:r>
              <a:rPr lang="zh-TW" altLang="en-US" dirty="0"/>
              <a:t>讀取，即時資料則可透過</a:t>
            </a:r>
            <a:r>
              <a:rPr lang="en-US" altLang="zh-TW" dirty="0"/>
              <a:t>API</a:t>
            </a:r>
            <a:r>
              <a:rPr lang="zh-TW" altLang="en-US" dirty="0"/>
              <a:t>定期抓取最新值並動態更新。在整合過程中確保歷史資料與新資料的格式一致，以便一併餵入模型或視覺化模組使用。</a:t>
            </a:r>
          </a:p>
          <a:p>
            <a:r>
              <a:rPr lang="zh-TW" altLang="en-US" dirty="0"/>
              <a:t>完成整合後，我們將擁有完善的分析資料集，可滿足不同分析與建模步驟的輸入需求。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469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AF2F8D24-1B35-574E-4999-79F20427F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406C54DC-A1E8-ACF9-962A-B8B8412DD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B567326C-CE92-76D6-186D-AB6F6237D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(1) </a:t>
            </a:r>
            <a:r>
              <a:rPr lang="zh-TW" altLang="en-US" dirty="0"/>
              <a:t>將空品資料、氣象資料、工廠資料</a:t>
            </a:r>
            <a:r>
              <a:rPr lang="en-US" dirty="0"/>
              <a:t>Mapping</a:t>
            </a:r>
            <a:r>
              <a:rPr lang="zh-TW" altLang="en-US" dirty="0"/>
              <a:t>起來，新增</a:t>
            </a:r>
            <a:r>
              <a:rPr lang="en-US" altLang="zh-TW" dirty="0"/>
              <a:t>"</a:t>
            </a:r>
            <a:r>
              <a:rPr lang="zh-TW" altLang="en-US" dirty="0"/>
              <a:t>空品</a:t>
            </a:r>
            <a:r>
              <a:rPr lang="en-US" dirty="0"/>
              <a:t>label"、"</a:t>
            </a:r>
            <a:r>
              <a:rPr lang="zh-TW" altLang="en-US" dirty="0"/>
              <a:t>空品站對應工廠數量</a:t>
            </a:r>
            <a:r>
              <a:rPr lang="en-US" altLang="zh-TW" dirty="0"/>
              <a:t>"...</a:t>
            </a:r>
            <a:r>
              <a:rPr lang="zh-TW" altLang="en-US" dirty="0"/>
              <a:t>等特徵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(2) </a:t>
            </a:r>
            <a:r>
              <a:rPr lang="en-US" dirty="0" err="1"/>
              <a:t>Combined_AQI_Weather_Dataset</a:t>
            </a:r>
            <a:r>
              <a:rPr lang="zh-TW" altLang="en-US" dirty="0"/>
              <a:t>將前一階段</a:t>
            </a:r>
            <a:r>
              <a:rPr lang="en-US" dirty="0"/>
              <a:t>Mapping</a:t>
            </a:r>
            <a:r>
              <a:rPr lang="zh-TW" altLang="en-US" dirty="0"/>
              <a:t>的空品資料以及氣象資料做結合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***移除琉球、樹林、麻豆、鳳山、關山，因</a:t>
            </a:r>
            <a:r>
              <a:rPr lang="en-US" altLang="zh-TW" dirty="0"/>
              <a:t>"</a:t>
            </a:r>
            <a:r>
              <a:rPr lang="zh-TW" altLang="en-US" dirty="0"/>
              <a:t>多種</a:t>
            </a:r>
            <a:r>
              <a:rPr lang="en-US" altLang="zh-TW" dirty="0"/>
              <a:t>"</a:t>
            </a:r>
            <a:r>
              <a:rPr lang="zh-TW" altLang="en-US" dirty="0"/>
              <a:t>特徵缺失高達</a:t>
            </a:r>
            <a:r>
              <a:rPr lang="en-US" altLang="zh-TW" dirty="0"/>
              <a:t>30%</a:t>
            </a:r>
            <a:r>
              <a:rPr lang="zh-TW" altLang="en-US" dirty="0"/>
              <a:t>以上***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(3) </a:t>
            </a:r>
            <a:r>
              <a:rPr lang="zh-TW" altLang="en-US" dirty="0"/>
              <a:t>某些站別因單種特徵缺失值嚴重，因此使用附近站別補充缺失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(4) </a:t>
            </a:r>
            <a:r>
              <a:rPr lang="zh-TW" altLang="en-US" dirty="0"/>
              <a:t>沙鹿 </a:t>
            </a:r>
            <a:r>
              <a:rPr lang="en-US" altLang="zh-TW" dirty="0"/>
              <a:t>&amp; </a:t>
            </a:r>
            <a:r>
              <a:rPr lang="zh-TW" altLang="en-US" dirty="0"/>
              <a:t>臺西的</a:t>
            </a:r>
            <a:r>
              <a:rPr lang="en-US" dirty="0" err="1"/>
              <a:t>Weather_Tx、Weather_RH</a:t>
            </a:r>
            <a:r>
              <a:rPr lang="zh-TW" altLang="en-US" dirty="0"/>
              <a:t>缺失過多，找附近的站別補</a:t>
            </a:r>
            <a:r>
              <a:rPr lang="en-US" altLang="zh-TW" dirty="0"/>
              <a:t>(</a:t>
            </a:r>
            <a:r>
              <a:rPr lang="zh-TW" altLang="en-US" dirty="0"/>
              <a:t>未使用的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(5) </a:t>
            </a:r>
            <a:r>
              <a:rPr lang="zh-TW" altLang="en-US" dirty="0"/>
              <a:t>依照最後結果，照下面的缺失等級做不同的補值動作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      一</a:t>
            </a:r>
            <a:r>
              <a:rPr lang="en-US" altLang="zh-TW" dirty="0"/>
              <a:t>. &lt;6</a:t>
            </a:r>
            <a:r>
              <a:rPr lang="en-US" dirty="0"/>
              <a:t>hr</a:t>
            </a:r>
            <a:r>
              <a:rPr lang="zh-TW" altLang="en-US" dirty="0"/>
              <a:t>使用線性插植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      二</a:t>
            </a:r>
            <a:r>
              <a:rPr lang="en-US" altLang="zh-TW" dirty="0"/>
              <a:t>. 6</a:t>
            </a:r>
            <a:r>
              <a:rPr lang="en-US" dirty="0"/>
              <a:t>hr~24hr</a:t>
            </a:r>
            <a:r>
              <a:rPr lang="zh-TW" altLang="en-US" dirty="0"/>
              <a:t>使用</a:t>
            </a:r>
            <a:r>
              <a:rPr lang="en-US" dirty="0"/>
              <a:t>KNN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</a:t>
            </a:r>
            <a:r>
              <a:rPr lang="zh-TW" altLang="en-US" dirty="0"/>
              <a:t>三</a:t>
            </a:r>
            <a:r>
              <a:rPr lang="en-US" altLang="zh-TW" dirty="0"/>
              <a:t>. &gt;24</a:t>
            </a:r>
            <a:r>
              <a:rPr lang="en-US" dirty="0"/>
              <a:t>hr</a:t>
            </a:r>
            <a:r>
              <a:rPr lang="zh-TW" altLang="en-US" dirty="0"/>
              <a:t>使用同時期平均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   註：判定缺失時間的標準是在遇到第一個</a:t>
            </a:r>
            <a:r>
              <a:rPr lang="en-US" dirty="0"/>
              <a:t>NA</a:t>
            </a:r>
            <a:r>
              <a:rPr lang="zh-TW" altLang="en-US" dirty="0"/>
              <a:t>後持續向後</a:t>
            </a:r>
            <a:r>
              <a:rPr lang="en-US" altLang="zh-TW" dirty="0"/>
              <a:t>"</a:t>
            </a:r>
            <a:r>
              <a:rPr lang="zh-TW" altLang="en-US" dirty="0"/>
              <a:t>累積</a:t>
            </a:r>
            <a:r>
              <a:rPr lang="en-US" altLang="zh-TW" dirty="0"/>
              <a:t>"</a:t>
            </a:r>
            <a:r>
              <a:rPr lang="zh-TW" altLang="en-US" dirty="0"/>
              <a:t>計算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   補充</a:t>
            </a:r>
            <a:r>
              <a:rPr lang="en-US" altLang="zh-TW" dirty="0"/>
              <a:t>:</a:t>
            </a:r>
            <a:r>
              <a:rPr lang="zh-TW" altLang="en-US" dirty="0"/>
              <a:t>如果資料不一致訓練會需要再額外補充資料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468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A333293E-21B8-5871-5AC5-6A5994EE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0AC13B84-F888-22D0-2140-D25E6B2BA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4522A5F-F470-AE35-F250-D50E4B2B1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(6) </a:t>
            </a:r>
            <a:r>
              <a:rPr lang="zh-TW" altLang="en-US" dirty="0"/>
              <a:t>本地有經過</a:t>
            </a:r>
            <a:r>
              <a:rPr lang="en-US" altLang="zh-TW" dirty="0"/>
              <a:t>one-hot-encoding(</a:t>
            </a:r>
            <a:r>
              <a:rPr lang="zh-TW" altLang="en-US" dirty="0"/>
              <a:t>針對</a:t>
            </a:r>
            <a:r>
              <a:rPr lang="en-US" altLang="zh-TW" dirty="0"/>
              <a:t>label &amp; </a:t>
            </a:r>
            <a:r>
              <a:rPr lang="en-US" altLang="zh-TW" dirty="0" err="1"/>
              <a:t>AQI_Pollutant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 err="1"/>
              <a:t>Add_month</a:t>
            </a:r>
            <a:r>
              <a:rPr lang="en-US" altLang="zh-TW" dirty="0"/>
              <a:t>-day-hour(</a:t>
            </a:r>
            <a:r>
              <a:rPr lang="zh-TW" altLang="en-US" dirty="0"/>
              <a:t>有經過正弦轉換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    </a:t>
            </a:r>
            <a:r>
              <a:rPr lang="zh-TW" altLang="en-US" dirty="0"/>
              <a:t>其餘</a:t>
            </a:r>
            <a:r>
              <a:rPr lang="en-US" altLang="zh-TW" dirty="0"/>
              <a:t>20</a:t>
            </a:r>
            <a:r>
              <a:rPr lang="zh-TW" altLang="en-US" dirty="0"/>
              <a:t>個特徵有經過偏態修正以及標準化，設定值如下：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</a:t>
            </a:r>
            <a:r>
              <a:rPr lang="en-US" altLang="zh-TW" dirty="0"/>
              <a:t>(1) |skew| &gt; 2 (</a:t>
            </a:r>
            <a:r>
              <a:rPr lang="zh-TW" altLang="en-US" dirty="0"/>
              <a:t>極度偏態</a:t>
            </a:r>
            <a:r>
              <a:rPr lang="en-US" altLang="zh-TW" dirty="0"/>
              <a:t>) → Yeo-Johnson </a:t>
            </a:r>
            <a:r>
              <a:rPr lang="zh-TW" altLang="en-US" dirty="0"/>
              <a:t>變換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</a:t>
            </a:r>
            <a:r>
              <a:rPr lang="en-US" altLang="zh-TW" dirty="0"/>
              <a:t>(2) 1 &lt; skew ≤ 2 (</a:t>
            </a:r>
            <a:r>
              <a:rPr lang="zh-TW" altLang="en-US" dirty="0"/>
              <a:t>強偏態</a:t>
            </a:r>
            <a:r>
              <a:rPr lang="en-US" altLang="zh-TW" dirty="0"/>
              <a:t>) → </a:t>
            </a:r>
            <a:r>
              <a:rPr lang="zh-TW" altLang="en-US" dirty="0"/>
              <a:t>對數變換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</a:t>
            </a:r>
            <a:r>
              <a:rPr lang="en-US" altLang="zh-TW" dirty="0"/>
              <a:t>(3) -2 ≤ skew &lt; -1 (</a:t>
            </a:r>
            <a:r>
              <a:rPr lang="zh-TW" altLang="en-US" dirty="0"/>
              <a:t>左強偏態</a:t>
            </a:r>
            <a:r>
              <a:rPr lang="en-US" altLang="zh-TW" dirty="0"/>
              <a:t>) → Yeo-Johnson </a:t>
            </a:r>
            <a:r>
              <a:rPr lang="zh-TW" altLang="en-US" dirty="0"/>
              <a:t>變換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</a:t>
            </a:r>
            <a:r>
              <a:rPr lang="en-US" altLang="zh-TW" dirty="0"/>
              <a:t>(4) 0.5 &lt; skew ≤ 1 (</a:t>
            </a:r>
            <a:r>
              <a:rPr lang="zh-TW" altLang="en-US" dirty="0"/>
              <a:t>中度偏態</a:t>
            </a:r>
            <a:r>
              <a:rPr lang="en-US" altLang="zh-TW" dirty="0"/>
              <a:t>) → </a:t>
            </a:r>
            <a:r>
              <a:rPr lang="zh-TW" altLang="en-US" dirty="0"/>
              <a:t>平方根</a:t>
            </a:r>
            <a:r>
              <a:rPr lang="en-US" altLang="zh-TW" dirty="0"/>
              <a:t>/</a:t>
            </a:r>
            <a:r>
              <a:rPr lang="zh-TW" altLang="en-US" dirty="0"/>
              <a:t>平方變換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</a:t>
            </a:r>
            <a:r>
              <a:rPr lang="en-US" altLang="zh-TW" dirty="0"/>
              <a:t>(5) -1 ≤ skew &lt; -0.5 (</a:t>
            </a:r>
            <a:r>
              <a:rPr lang="zh-TW" altLang="en-US" dirty="0"/>
              <a:t>左中度偏態</a:t>
            </a:r>
            <a:r>
              <a:rPr lang="en-US" altLang="zh-TW" dirty="0"/>
              <a:t>) → Yeo-Johnson </a:t>
            </a:r>
            <a:r>
              <a:rPr lang="zh-TW" altLang="en-US" dirty="0"/>
              <a:t>變換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</a:t>
            </a:r>
            <a:r>
              <a:rPr lang="en-US" altLang="zh-TW" dirty="0"/>
              <a:t>(6) |skew| ≤ 0.5 (</a:t>
            </a:r>
            <a:r>
              <a:rPr lang="zh-TW" altLang="en-US" dirty="0"/>
              <a:t>近似對稱</a:t>
            </a:r>
            <a:r>
              <a:rPr lang="en-US" altLang="zh-TW" dirty="0"/>
              <a:t>) → </a:t>
            </a:r>
            <a:r>
              <a:rPr lang="zh-TW" altLang="en-US" dirty="0"/>
              <a:t>不動作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</a:t>
            </a:r>
            <a:r>
              <a:rPr lang="en-US" altLang="zh-TW" dirty="0"/>
              <a:t>(7) transform</a:t>
            </a:r>
            <a:r>
              <a:rPr lang="zh-TW" altLang="en-US" dirty="0"/>
              <a:t>用 </a:t>
            </a:r>
            <a:r>
              <a:rPr lang="en-US" altLang="zh-TW" dirty="0"/>
              <a:t>log1p(x) </a:t>
            </a:r>
            <a:r>
              <a:rPr lang="zh-TW" altLang="en-US" dirty="0"/>
              <a:t>而不是 </a:t>
            </a:r>
            <a:r>
              <a:rPr lang="en-US" altLang="zh-TW" dirty="0"/>
              <a:t>log(x)</a:t>
            </a:r>
            <a:r>
              <a:rPr lang="zh-TW" altLang="en-US" dirty="0"/>
              <a:t>，以免遇到 </a:t>
            </a:r>
            <a:r>
              <a:rPr lang="en-US" altLang="zh-TW" dirty="0"/>
              <a:t>0 </a:t>
            </a:r>
            <a:r>
              <a:rPr lang="zh-TW" altLang="en-US" dirty="0"/>
              <a:t>時出錯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</a:t>
            </a:r>
            <a:r>
              <a:rPr lang="en-US" altLang="zh-TW" dirty="0"/>
              <a:t>(8) </a:t>
            </a:r>
            <a:r>
              <a:rPr lang="zh-TW" altLang="en-US" dirty="0"/>
              <a:t>穩健標準化 </a:t>
            </a:r>
            <a:r>
              <a:rPr lang="en-US" altLang="zh-TW" dirty="0"/>
              <a:t>(</a:t>
            </a:r>
            <a:r>
              <a:rPr lang="en-US" altLang="zh-TW" dirty="0" err="1"/>
              <a:t>RobustScaler</a:t>
            </a:r>
            <a:r>
              <a:rPr lang="en-US" altLang="zh-TW" dirty="0"/>
              <a:t>) =&gt; </a:t>
            </a:r>
            <a:r>
              <a:rPr lang="zh-TW" altLang="en-US" dirty="0"/>
              <a:t>一定先進行偏態修正再進行標準化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(7) </a:t>
            </a:r>
            <a:r>
              <a:rPr lang="zh-TW" altLang="en-US" dirty="0"/>
              <a:t>切分檔案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	</a:t>
            </a:r>
            <a:r>
              <a:rPr lang="en-US" altLang="zh-TW" dirty="0"/>
              <a:t>DATA/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	├── Separate/                    # </a:t>
            </a:r>
            <a:r>
              <a:rPr lang="zh-TW" altLang="en-US" dirty="0"/>
              <a:t>原始數據，各測站獨立訓練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	├── </a:t>
            </a:r>
            <a:r>
              <a:rPr lang="en-US" altLang="zh-TW" dirty="0" err="1"/>
              <a:t>Separate_Nomorlization</a:t>
            </a:r>
            <a:r>
              <a:rPr lang="en-US" altLang="zh-TW" dirty="0"/>
              <a:t>/      # </a:t>
            </a:r>
            <a:r>
              <a:rPr lang="zh-TW" altLang="en-US" dirty="0"/>
              <a:t>標準化數據，各測站獨立訓練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	├── </a:t>
            </a:r>
            <a:r>
              <a:rPr lang="en-US" altLang="zh-TW" dirty="0"/>
              <a:t>Combine/                     # </a:t>
            </a:r>
            <a:r>
              <a:rPr lang="zh-TW" altLang="en-US" dirty="0"/>
              <a:t>原始數據，所有測站合併訓練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	└── </a:t>
            </a:r>
            <a:r>
              <a:rPr lang="en-US" altLang="zh-TW" dirty="0" err="1"/>
              <a:t>Combine_Nomolization</a:t>
            </a:r>
            <a:r>
              <a:rPr lang="en-US" altLang="zh-TW" dirty="0"/>
              <a:t>/        # </a:t>
            </a:r>
            <a:r>
              <a:rPr lang="zh-TW" altLang="en-US" dirty="0"/>
              <a:t>標準化數據，所有測站合併訓練</a:t>
            </a:r>
          </a:p>
        </p:txBody>
      </p:sp>
    </p:spTree>
    <p:extLst>
      <p:ext uri="{BB962C8B-B14F-4D97-AF65-F5344CB8AC3E}">
        <p14:creationId xmlns:p14="http://schemas.microsoft.com/office/powerpoint/2010/main" val="3302696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16BA1E38-0DD2-72D1-8DB3-39509E7DE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E1375592-E6F0-D5C6-BE93-71DD3D012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88264268-3A00-6291-9566-971A4CFF9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(8) </a:t>
            </a:r>
            <a:r>
              <a:rPr lang="zh-TW" altLang="en-US" dirty="0"/>
              <a:t>可優化部分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8.1 </a:t>
            </a:r>
            <a:r>
              <a:rPr lang="en-US" dirty="0"/>
              <a:t>Rolling Stat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為何空氣品質預測需要 </a:t>
            </a:r>
            <a:r>
              <a:rPr lang="en-US" dirty="0"/>
              <a:t>Rolling Stat？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zh-TW" altLang="en-US" dirty="0"/>
              <a:t>雜訊平滑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原始 </a:t>
            </a:r>
            <a:r>
              <a:rPr lang="en-US" dirty="0"/>
              <a:t>AQI </a:t>
            </a:r>
            <a:r>
              <a:rPr lang="zh-TW" altLang="en-US" dirty="0"/>
              <a:t>與污染物濃度常因感測器誤差或瞬間排放尖峰而劇烈跳動。移動平均可提供穩定基線，減少模型學習難度。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局部趨勢特徵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相對於單點 </a:t>
            </a:r>
            <a:r>
              <a:rPr lang="en-US" dirty="0"/>
              <a:t>lag，</a:t>
            </a:r>
            <a:r>
              <a:rPr lang="zh-TW" altLang="en-US" dirty="0"/>
              <a:t>移動均值／標準差總結了「過去 </a:t>
            </a:r>
            <a:r>
              <a:rPr lang="en-US" dirty="0"/>
              <a:t>k </a:t>
            </a:r>
            <a:r>
              <a:rPr lang="zh-TW" altLang="en-US" dirty="0"/>
              <a:t>小時」的集體行為，幫助模型分辨「持續惡化」與「短暫波動」。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多尺度訊息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同時計算 </a:t>
            </a:r>
            <a:r>
              <a:rPr lang="en-US" altLang="zh-TW" dirty="0"/>
              <a:t>3 </a:t>
            </a:r>
            <a:r>
              <a:rPr lang="en-US" dirty="0"/>
              <a:t>hr、24 hr、168 </a:t>
            </a:r>
            <a:r>
              <a:rPr lang="en-US" dirty="0" err="1"/>
              <a:t>hr</a:t>
            </a:r>
            <a:r>
              <a:rPr lang="en-US" dirty="0"/>
              <a:t> (= 7 </a:t>
            </a:r>
            <a:r>
              <a:rPr lang="zh-TW" altLang="en-US" dirty="0"/>
              <a:t>天</a:t>
            </a:r>
            <a:r>
              <a:rPr lang="en-US" altLang="zh-TW" dirty="0"/>
              <a:t>) </a:t>
            </a:r>
            <a:r>
              <a:rPr lang="zh-TW" altLang="en-US" dirty="0"/>
              <a:t>視窗，可讓模型看到不同時間階層的背景污染與季節週期。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增強解釋性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 </a:t>
            </a:r>
            <a:r>
              <a:rPr lang="en-US" dirty="0"/>
              <a:t>SHAP </a:t>
            </a:r>
            <a:r>
              <a:rPr lang="zh-TW" altLang="en-US" dirty="0"/>
              <a:t>或特徵重要度圖中，</a:t>
            </a:r>
            <a:r>
              <a:rPr lang="en-US" dirty="0"/>
              <a:t>rolling feature </a:t>
            </a:r>
            <a:r>
              <a:rPr lang="zh-TW" altLang="en-US" dirty="0"/>
              <a:t>往往能明確顯示「過去一天均值」對預測的邊際影響，利於向公衛單位解釋模型。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8.2 </a:t>
            </a:r>
            <a:r>
              <a:rPr lang="en-US" dirty="0"/>
              <a:t>Diff（</a:t>
            </a:r>
            <a:r>
              <a:rPr lang="zh-TW" altLang="en-US" dirty="0"/>
              <a:t>差分 </a:t>
            </a:r>
            <a:r>
              <a:rPr lang="en-US" altLang="zh-TW" dirty="0"/>
              <a:t>/ </a:t>
            </a:r>
            <a:r>
              <a:rPr lang="zh-TW" altLang="en-US" dirty="0"/>
              <a:t>變化量）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為何在空氣品質預測要用 </a:t>
            </a:r>
            <a:r>
              <a:rPr lang="en-US" dirty="0"/>
              <a:t>Diff？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zh-TW" altLang="en-US" dirty="0"/>
              <a:t>偵測突增 </a:t>
            </a:r>
            <a:r>
              <a:rPr lang="en-US" altLang="zh-TW" dirty="0"/>
              <a:t>/ </a:t>
            </a:r>
            <a:r>
              <a:rPr lang="zh-TW" altLang="en-US" dirty="0"/>
              <a:t>突降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交通尖峰、工業排放、沙塵暴進場都會讓 </a:t>
            </a:r>
            <a:r>
              <a:rPr lang="en-US" dirty="0"/>
              <a:t>PM2.5、O₃ </a:t>
            </a:r>
            <a:r>
              <a:rPr lang="zh-TW" altLang="en-US" dirty="0"/>
              <a:t>在「幾小時內暴衝」。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差分直接量化 斜率，模型能迅速感知劇變。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去趨勢、讓序列近似平穩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AQI </a:t>
            </a:r>
            <a:r>
              <a:rPr lang="zh-TW" altLang="en-US" dirty="0"/>
              <a:t>常有季節與日夜趨勢。一階差分能剝去長期趨勢，使傳統 </a:t>
            </a:r>
            <a:r>
              <a:rPr lang="en-US" dirty="0"/>
              <a:t>ML（GBDT）</a:t>
            </a:r>
            <a:r>
              <a:rPr lang="zh-TW" altLang="en-US" dirty="0"/>
              <a:t>與 </a:t>
            </a:r>
            <a:r>
              <a:rPr lang="en-US" dirty="0"/>
              <a:t>DL（LSTM）</a:t>
            </a:r>
            <a:r>
              <a:rPr lang="zh-TW" altLang="en-US" dirty="0"/>
              <a:t>更易學習。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補足 </a:t>
            </a:r>
            <a:r>
              <a:rPr lang="en-US" dirty="0"/>
              <a:t>Lag </a:t>
            </a:r>
            <a:r>
              <a:rPr lang="zh-TW" altLang="en-US" dirty="0"/>
              <a:t>特徵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Lag </a:t>
            </a:r>
            <a:r>
              <a:rPr lang="zh-TW" altLang="en-US" dirty="0"/>
              <a:t>告訴模型「過去值」，</a:t>
            </a:r>
            <a:r>
              <a:rPr lang="en-US" dirty="0"/>
              <a:t>Diff </a:t>
            </a:r>
            <a:r>
              <a:rPr lang="zh-TW" altLang="en-US" dirty="0"/>
              <a:t>告訴模型「變動速度」。兩者結合效果 </a:t>
            </a:r>
            <a:r>
              <a:rPr lang="en-US" altLang="zh-TW" dirty="0"/>
              <a:t>&gt; </a:t>
            </a:r>
            <a:r>
              <a:rPr lang="zh-TW" altLang="en-US" dirty="0"/>
              <a:t>任一單獨使用。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提升解釋性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SHAP </a:t>
            </a:r>
            <a:r>
              <a:rPr lang="zh-TW" altLang="en-US" dirty="0"/>
              <a:t>分析可明確指出「</a:t>
            </a:r>
            <a:r>
              <a:rPr lang="en-US" dirty="0"/>
              <a:t>PM2.5_diff1 = +15 µg/m³」</a:t>
            </a:r>
            <a:r>
              <a:rPr lang="zh-TW" altLang="en-US" dirty="0"/>
              <a:t>對下一小時 </a:t>
            </a:r>
            <a:r>
              <a:rPr lang="en-US" dirty="0"/>
              <a:t>AQI </a:t>
            </a:r>
            <a:r>
              <a:rPr lang="zh-TW" altLang="en-US" dirty="0"/>
              <a:t>提升了多少貢獻，比絕對濃度更貼近決策者關心的 變動。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0209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DC326E57-63E8-4C81-DCAB-6786F2F5C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083F68E-6A44-749F-331A-839268472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4F7ACD9-ABA5-F237-0C17-C779D0D151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8.3 </a:t>
            </a:r>
            <a:r>
              <a:rPr lang="zh-TW" altLang="en-US" dirty="0"/>
              <a:t>「空間（多站）聚合」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將跨站訊息併入單站預測，可提供「大氣背景 </a:t>
            </a:r>
            <a:r>
              <a:rPr lang="en-US" altLang="zh-TW" dirty="0"/>
              <a:t>+ </a:t>
            </a:r>
            <a:r>
              <a:rPr lang="zh-TW" altLang="en-US" dirty="0"/>
              <a:t>局部偏差」的雙重視角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背景校正</a:t>
            </a:r>
            <a:r>
              <a:rPr lang="en-US" altLang="zh-TW" dirty="0"/>
              <a:t>: </a:t>
            </a:r>
            <a:r>
              <a:rPr lang="zh-TW" altLang="en-US" dirty="0"/>
              <a:t>將個別站點濃度與「同城</a:t>
            </a:r>
            <a:r>
              <a:rPr lang="en-US" altLang="zh-TW" dirty="0"/>
              <a:t>/</a:t>
            </a:r>
            <a:r>
              <a:rPr lang="zh-TW" altLang="en-US" dirty="0"/>
              <a:t>鄰近站平均」比較，可減少局部噪訊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長程傳輸偵測</a:t>
            </a:r>
            <a:r>
              <a:rPr lang="en-US" altLang="zh-TW" dirty="0"/>
              <a:t>: </a:t>
            </a:r>
            <a:r>
              <a:rPr lang="zh-TW" altLang="en-US" dirty="0"/>
              <a:t>當多站同步升高時，暗示區域傳輸事件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8.4 </a:t>
            </a:r>
            <a:r>
              <a:rPr lang="zh-TW" altLang="en-US" dirty="0"/>
              <a:t>「氣象交互項」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化學／物理耦合</a:t>
            </a:r>
            <a:r>
              <a:rPr lang="en-US" altLang="zh-TW" dirty="0"/>
              <a:t>: </a:t>
            </a:r>
            <a:r>
              <a:rPr lang="zh-TW" altLang="en-US" dirty="0"/>
              <a:t>臭氧</a:t>
            </a:r>
            <a:r>
              <a:rPr lang="en-US" altLang="zh-TW" dirty="0"/>
              <a:t>(𝑂3)</a:t>
            </a:r>
            <a:r>
              <a:rPr lang="zh-TW" altLang="en-US" dirty="0"/>
              <a:t>生成速率與溫度、日照、</a:t>
            </a:r>
            <a:r>
              <a:rPr lang="en-US" dirty="0"/>
              <a:t>NO₂ </a:t>
            </a:r>
            <a:r>
              <a:rPr lang="zh-TW" altLang="en-US" dirty="0"/>
              <a:t>同時影響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傳輸與稀釋</a:t>
            </a:r>
            <a:r>
              <a:rPr lang="en-US" altLang="zh-TW" dirty="0"/>
              <a:t>: </a:t>
            </a:r>
            <a:r>
              <a:rPr lang="zh-TW" altLang="en-US" dirty="0"/>
              <a:t>懸浮微粒</a:t>
            </a:r>
            <a:r>
              <a:rPr lang="en-US" altLang="zh-TW" dirty="0"/>
              <a:t>(</a:t>
            </a:r>
            <a:r>
              <a:rPr lang="en-US" dirty="0"/>
              <a:t>PM₂.₅) </a:t>
            </a:r>
            <a:r>
              <a:rPr lang="zh-TW" altLang="en-US" dirty="0"/>
              <a:t>在高風速時被吹散、在高濕度時吸水增重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非線性門檻</a:t>
            </a:r>
            <a:r>
              <a:rPr lang="en-US" altLang="zh-TW" dirty="0"/>
              <a:t>: </a:t>
            </a:r>
            <a:r>
              <a:rPr lang="zh-TW" altLang="en-US" dirty="0"/>
              <a:t>風向切換＋高風速才會觸發海陸風驟變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交互強度可提供解釋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8.5 </a:t>
            </a:r>
            <a:r>
              <a:rPr lang="zh-TW" altLang="en-US" dirty="0"/>
              <a:t>「特徵選擇」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在既有特徵集合中，剔除冗餘或無效欄位，只保留對目標變數最有用的子集合。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 </a:t>
            </a:r>
            <a:r>
              <a:rPr lang="en-US" dirty="0"/>
              <a:t>AQI </a:t>
            </a:r>
            <a:r>
              <a:rPr lang="zh-TW" altLang="en-US" dirty="0"/>
              <a:t>專案中，經過 </a:t>
            </a:r>
            <a:r>
              <a:rPr lang="en-US" dirty="0"/>
              <a:t>Lag / Rolling / </a:t>
            </a:r>
            <a:r>
              <a:rPr lang="zh-TW" altLang="en-US" dirty="0"/>
              <a:t>交互 </a:t>
            </a:r>
            <a:r>
              <a:rPr lang="en-US" altLang="zh-TW" dirty="0"/>
              <a:t>/ </a:t>
            </a:r>
            <a:r>
              <a:rPr lang="zh-TW" altLang="en-US" dirty="0"/>
              <a:t>空間聚合 後，單站特徵可以輕易破百；若再跨站展開，數量會爆增到 </a:t>
            </a:r>
            <a:r>
              <a:rPr lang="en-US" altLang="zh-TW" dirty="0"/>
              <a:t>300–500</a:t>
            </a:r>
            <a:r>
              <a:rPr lang="zh-TW" altLang="en-US" dirty="0"/>
              <a:t>。特徵選擇就成為必做步驟。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8.6 </a:t>
            </a:r>
            <a:r>
              <a:rPr lang="zh-TW" altLang="en-US" dirty="0"/>
              <a:t>指標分箱</a:t>
            </a:r>
            <a:r>
              <a:rPr lang="en-US" altLang="zh-TW" dirty="0"/>
              <a:t>: </a:t>
            </a:r>
            <a:r>
              <a:rPr lang="zh-TW" altLang="en-US" dirty="0"/>
              <a:t>把極端值標記成 </a:t>
            </a:r>
            <a:r>
              <a:rPr lang="en-US" altLang="zh-TW" dirty="0"/>
              <a:t>0/1</a:t>
            </a:r>
            <a:r>
              <a:rPr lang="zh-TW" altLang="en-US" dirty="0"/>
              <a:t>；對 </a:t>
            </a:r>
            <a:r>
              <a:rPr lang="en-US" dirty="0" err="1"/>
              <a:t>LightGBM</a:t>
            </a:r>
            <a:r>
              <a:rPr lang="en-US" dirty="0"/>
              <a:t> </a:t>
            </a:r>
            <a:r>
              <a:rPr lang="zh-TW" altLang="en-US" dirty="0"/>
              <a:t>很有效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8.7 </a:t>
            </a:r>
            <a:r>
              <a:rPr lang="zh-TW" altLang="en-US" dirty="0"/>
              <a:t>可解釋外部資訊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衛星遙測</a:t>
            </a:r>
            <a:r>
              <a:rPr lang="en-US" altLang="zh-TW" dirty="0"/>
              <a:t>: </a:t>
            </a:r>
            <a:r>
              <a:rPr lang="zh-TW" altLang="en-US" dirty="0"/>
              <a:t>捕捉高空或無測站區域的廣域污染雲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交通流量</a:t>
            </a:r>
            <a:r>
              <a:rPr lang="en-US" altLang="zh-TW" dirty="0"/>
              <a:t>: </a:t>
            </a:r>
            <a:r>
              <a:rPr lang="zh-TW" altLang="en-US" dirty="0"/>
              <a:t>高流量尖峰 </a:t>
            </a:r>
            <a:r>
              <a:rPr lang="en-US" altLang="zh-TW" dirty="0"/>
              <a:t>= </a:t>
            </a:r>
            <a:r>
              <a:rPr lang="zh-TW" altLang="en-US" dirty="0"/>
              <a:t>排放尖峰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排放清冊</a:t>
            </a:r>
            <a:r>
              <a:rPr lang="en-US" altLang="zh-TW" dirty="0"/>
              <a:t>: </a:t>
            </a:r>
            <a:r>
              <a:rPr lang="zh-TW" altLang="en-US" dirty="0"/>
              <a:t>定位固定污染源，生成空間權重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節假日 </a:t>
            </a:r>
            <a:r>
              <a:rPr lang="en-US" altLang="zh-TW" dirty="0"/>
              <a:t>/ </a:t>
            </a:r>
            <a:r>
              <a:rPr lang="zh-TW" altLang="en-US" dirty="0"/>
              <a:t>活動</a:t>
            </a:r>
            <a:r>
              <a:rPr lang="en-US" altLang="zh-TW" dirty="0"/>
              <a:t>: </a:t>
            </a:r>
            <a:r>
              <a:rPr lang="zh-TW" altLang="en-US" dirty="0"/>
              <a:t>行為模式改變 </a:t>
            </a:r>
            <a:r>
              <a:rPr lang="en-US" altLang="zh-TW" dirty="0"/>
              <a:t>(</a:t>
            </a:r>
            <a:r>
              <a:rPr lang="zh-TW" altLang="en-US" dirty="0"/>
              <a:t>放假少車、多煙火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土地覆蓋 </a:t>
            </a:r>
            <a:r>
              <a:rPr lang="en-US" altLang="zh-TW" dirty="0"/>
              <a:t>/ </a:t>
            </a:r>
            <a:r>
              <a:rPr lang="en-US" dirty="0"/>
              <a:t>NDVI: </a:t>
            </a:r>
            <a:r>
              <a:rPr lang="zh-TW" altLang="en-US" dirty="0"/>
              <a:t>綠覆率高區削弱臭氧前驅物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149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B26C17A1-D4A0-5B5B-D075-C2E1DF784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0266361A-A176-15FE-3CDF-08EBBDB51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E73FB6C1-38DB-DFF3-E0B5-AABD545A7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8.4 </a:t>
            </a:r>
            <a:r>
              <a:rPr lang="zh-TW" altLang="en-US" dirty="0"/>
              <a:t>「氣象交互項」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化學／物理耦合</a:t>
            </a:r>
            <a:r>
              <a:rPr lang="en-US" altLang="zh-TW" dirty="0"/>
              <a:t>: </a:t>
            </a:r>
            <a:r>
              <a:rPr lang="zh-TW" altLang="en-US" dirty="0"/>
              <a:t>臭氧</a:t>
            </a:r>
            <a:r>
              <a:rPr lang="en-US" altLang="zh-TW" dirty="0"/>
              <a:t>(𝑂3)</a:t>
            </a:r>
            <a:r>
              <a:rPr lang="zh-TW" altLang="en-US" dirty="0"/>
              <a:t>生成速率與溫度、日照、</a:t>
            </a:r>
            <a:r>
              <a:rPr lang="en-US" dirty="0"/>
              <a:t>NO₂ </a:t>
            </a:r>
            <a:r>
              <a:rPr lang="zh-TW" altLang="en-US" dirty="0"/>
              <a:t>同時影響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傳輸與稀釋</a:t>
            </a:r>
            <a:r>
              <a:rPr lang="en-US" altLang="zh-TW" dirty="0"/>
              <a:t>: </a:t>
            </a:r>
            <a:r>
              <a:rPr lang="zh-TW" altLang="en-US" dirty="0"/>
              <a:t>懸浮微粒</a:t>
            </a:r>
            <a:r>
              <a:rPr lang="en-US" altLang="zh-TW" dirty="0"/>
              <a:t>(</a:t>
            </a:r>
            <a:r>
              <a:rPr lang="en-US" dirty="0"/>
              <a:t>PM₂.₅) </a:t>
            </a:r>
            <a:r>
              <a:rPr lang="zh-TW" altLang="en-US" dirty="0"/>
              <a:t>在高風速時被吹散、在高濕度時吸水增重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</a:t>
            </a:r>
            <a:r>
              <a:rPr lang="zh-TW" altLang="en-US" dirty="0"/>
              <a:t>非線性門檻</a:t>
            </a:r>
            <a:r>
              <a:rPr lang="en-US" altLang="zh-TW" dirty="0"/>
              <a:t>: </a:t>
            </a:r>
            <a:r>
              <a:rPr lang="zh-TW" altLang="en-US" dirty="0"/>
              <a:t>風向切換＋高風速才會觸發海陸風驟變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交互強度可提供解釋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6922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CBF3C8A7-6004-5B41-5301-5D36D4AC9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1B71908C-22E8-1DB5-C01E-5A92A6D9B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FBFDDC9F-867E-7FE3-6724-5F41D5D7D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8.5 </a:t>
            </a:r>
            <a:r>
              <a:rPr lang="zh-TW" altLang="en-US" dirty="0"/>
              <a:t>「特徵選擇」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在既有特徵集合中，剔除冗餘或無效欄位，只保留對目標變數最有用的子集合。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 </a:t>
            </a:r>
            <a:r>
              <a:rPr lang="en-US" dirty="0"/>
              <a:t>AQI </a:t>
            </a:r>
            <a:r>
              <a:rPr lang="zh-TW" altLang="en-US" dirty="0"/>
              <a:t>專案中，經過 </a:t>
            </a:r>
            <a:r>
              <a:rPr lang="en-US" dirty="0"/>
              <a:t>Lag / Rolling / </a:t>
            </a:r>
            <a:r>
              <a:rPr lang="zh-TW" altLang="en-US" dirty="0"/>
              <a:t>交互 </a:t>
            </a:r>
            <a:r>
              <a:rPr lang="en-US" altLang="zh-TW" dirty="0"/>
              <a:t>/ </a:t>
            </a:r>
            <a:r>
              <a:rPr lang="zh-TW" altLang="en-US" dirty="0"/>
              <a:t>空間聚合 後，單站特徵可以輕易破百；若再跨站展開，數量會爆增到 </a:t>
            </a:r>
            <a:r>
              <a:rPr lang="en-US" altLang="zh-TW" dirty="0"/>
              <a:t>300–500</a:t>
            </a:r>
            <a:r>
              <a:rPr lang="zh-TW" altLang="en-US" dirty="0"/>
              <a:t>。特徵選擇就成為必做步驟。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8.6 </a:t>
            </a:r>
            <a:r>
              <a:rPr lang="zh-TW" altLang="en-US" dirty="0"/>
              <a:t>指標分箱</a:t>
            </a:r>
            <a:r>
              <a:rPr lang="en-US" altLang="zh-TW" dirty="0"/>
              <a:t>: </a:t>
            </a:r>
            <a:r>
              <a:rPr lang="zh-TW" altLang="en-US" dirty="0"/>
              <a:t>把極端值標記成 </a:t>
            </a:r>
            <a:r>
              <a:rPr lang="en-US" altLang="zh-TW" dirty="0"/>
              <a:t>0/1</a:t>
            </a:r>
            <a:r>
              <a:rPr lang="zh-TW" altLang="en-US" dirty="0"/>
              <a:t>；對 </a:t>
            </a:r>
            <a:r>
              <a:rPr lang="en-US" dirty="0" err="1"/>
              <a:t>LightGBM</a:t>
            </a:r>
            <a:r>
              <a:rPr lang="en-US" dirty="0"/>
              <a:t> </a:t>
            </a:r>
            <a:r>
              <a:rPr lang="zh-TW" altLang="en-US" dirty="0"/>
              <a:t>很有效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2706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D074368F-F235-5C61-A653-732ACD13A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F6AE0EC0-65B6-4D1E-8161-1A9CD740A5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0E03BDC8-202C-7CBF-6967-9D039D0E0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8.7 </a:t>
            </a:r>
            <a:r>
              <a:rPr lang="zh-TW" altLang="en-US" dirty="0"/>
              <a:t>可解釋外部資訊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衛星遙測</a:t>
            </a:r>
            <a:r>
              <a:rPr lang="en-US" altLang="zh-TW" dirty="0"/>
              <a:t>: </a:t>
            </a:r>
            <a:r>
              <a:rPr lang="zh-TW" altLang="en-US" dirty="0"/>
              <a:t>捕捉高空或無測站區域的廣域污染雲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交通流量</a:t>
            </a:r>
            <a:r>
              <a:rPr lang="en-US" altLang="zh-TW" dirty="0"/>
              <a:t>: </a:t>
            </a:r>
            <a:r>
              <a:rPr lang="zh-TW" altLang="en-US" dirty="0"/>
              <a:t>高流量尖峰 </a:t>
            </a:r>
            <a:r>
              <a:rPr lang="en-US" altLang="zh-TW" dirty="0"/>
              <a:t>= </a:t>
            </a:r>
            <a:r>
              <a:rPr lang="zh-TW" altLang="en-US" dirty="0"/>
              <a:t>排放尖峰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排放清冊</a:t>
            </a:r>
            <a:r>
              <a:rPr lang="en-US" altLang="zh-TW" dirty="0"/>
              <a:t>: </a:t>
            </a:r>
            <a:r>
              <a:rPr lang="zh-TW" altLang="en-US" dirty="0"/>
              <a:t>定位固定污染源，生成空間權重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節假日 </a:t>
            </a:r>
            <a:r>
              <a:rPr lang="en-US" altLang="zh-TW" dirty="0"/>
              <a:t>/ </a:t>
            </a:r>
            <a:r>
              <a:rPr lang="zh-TW" altLang="en-US" dirty="0"/>
              <a:t>活動</a:t>
            </a:r>
            <a:r>
              <a:rPr lang="en-US" altLang="zh-TW" dirty="0"/>
              <a:t>: </a:t>
            </a:r>
            <a:r>
              <a:rPr lang="zh-TW" altLang="en-US" dirty="0"/>
              <a:t>行為模式改變 </a:t>
            </a:r>
            <a:r>
              <a:rPr lang="en-US" altLang="zh-TW" dirty="0"/>
              <a:t>(</a:t>
            </a:r>
            <a:r>
              <a:rPr lang="zh-TW" altLang="en-US" dirty="0"/>
              <a:t>放假少車、多煙火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土地覆蓋 </a:t>
            </a:r>
            <a:r>
              <a:rPr lang="en-US" altLang="zh-TW" dirty="0"/>
              <a:t>/ </a:t>
            </a:r>
            <a:r>
              <a:rPr lang="en-US" dirty="0"/>
              <a:t>NDVI: </a:t>
            </a:r>
            <a:r>
              <a:rPr lang="zh-TW" altLang="en-US" dirty="0"/>
              <a:t>綠覆率高區削弱臭氧前驅物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842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0E108E0-6527-AAA3-3BCD-4AD7412DE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83E844CE-EE76-E11D-C007-7E10C11E3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DFA42833-F451-D00E-44B3-675E140A13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3. </a:t>
            </a:r>
            <a:r>
              <a:rPr lang="zh-TW" altLang="en-US" b="1" dirty="0"/>
              <a:t>資料處理流程</a:t>
            </a:r>
          </a:p>
          <a:p>
            <a:r>
              <a:rPr lang="zh-TW" altLang="en-US" dirty="0"/>
              <a:t>為確保資料品質並提取有效資訊，專案將執行以下資料前處理步驟：</a:t>
            </a:r>
          </a:p>
          <a:p>
            <a:r>
              <a:rPr lang="en-US" altLang="zh-TW" b="1" dirty="0"/>
              <a:t>3.1 </a:t>
            </a:r>
            <a:r>
              <a:rPr lang="zh-TW" altLang="en-US" b="1" dirty="0"/>
              <a:t>資料清洗</a:t>
            </a:r>
          </a:p>
          <a:p>
            <a:r>
              <a:rPr lang="zh-TW" altLang="en-US" dirty="0"/>
              <a:t>對取得的原始空氣品質資料進行清洗，處理</a:t>
            </a:r>
            <a:r>
              <a:rPr lang="zh-TW" altLang="en-US" b="1" dirty="0"/>
              <a:t>遺漏值</a:t>
            </a:r>
            <a:r>
              <a:rPr lang="zh-TW" altLang="en-US" dirty="0"/>
              <a:t>、</a:t>
            </a:r>
            <a:r>
              <a:rPr lang="zh-TW" altLang="en-US" b="1" dirty="0"/>
              <a:t>異常值</a:t>
            </a:r>
            <a:r>
              <a:rPr lang="zh-TW" altLang="en-US" dirty="0"/>
              <a:t>以及單位或格式不一致的情形。可能的清洗步驟包括：</a:t>
            </a:r>
          </a:p>
          <a:p>
            <a:r>
              <a:rPr lang="zh-TW" altLang="en-US" b="1" dirty="0"/>
              <a:t>遺漏值補植</a:t>
            </a:r>
            <a:r>
              <a:rPr lang="zh-TW" altLang="en-US" dirty="0"/>
              <a:t>：針對少量缺失資料，以線性插值或以相鄰時刻</a:t>
            </a:r>
            <a:r>
              <a:rPr lang="en-US" altLang="zh-TW" dirty="0"/>
              <a:t>/</a:t>
            </a:r>
            <a:r>
              <a:rPr lang="zh-TW" altLang="en-US" dirty="0"/>
              <a:t>相鄰測站數據估計填補，必要時也可標記缺失以避免誤用。</a:t>
            </a:r>
          </a:p>
          <a:p>
            <a:r>
              <a:rPr lang="zh-TW" altLang="en-US" b="1" dirty="0"/>
              <a:t>異常值過濾</a:t>
            </a:r>
            <a:r>
              <a:rPr lang="zh-TW" altLang="en-US" dirty="0"/>
              <a:t>：偵測明顯超出合理範圍的數值（例如儀器故障導致的極端值），可依環保署污染物合理區間設定閾值篩選，或結合異常檢測模型（如</a:t>
            </a:r>
            <a:r>
              <a:rPr lang="en-US" altLang="zh-TW" dirty="0"/>
              <a:t>Isolation Forest</a:t>
            </a:r>
            <a:r>
              <a:rPr lang="zh-TW" altLang="en-US" dirty="0"/>
              <a:t>）初步標記可能的異常資料點，後續分析可排除或特別關注這些點。</a:t>
            </a:r>
          </a:p>
          <a:p>
            <a:r>
              <a:rPr lang="zh-TW" altLang="en-US" b="1" dirty="0"/>
              <a:t>單位與格式統一</a:t>
            </a:r>
            <a:r>
              <a:rPr lang="zh-TW" altLang="en-US" dirty="0"/>
              <a:t>：確認所有測站的各項污染物單位一致（開放資料已定義各欄位單位），如有需要將單位換算統一。另外將時間欄位轉為適當的時間戳記格式，確保不同資料集（即時與歷史資料）時間格式一致，方便後續整合。</a:t>
            </a:r>
          </a:p>
          <a:p>
            <a:r>
              <a:rPr lang="zh-TW" altLang="en-US" dirty="0"/>
              <a:t>經過清洗後，將得到一份較為完整且可靠的時序資料，為特徵提取和模型分析打下基礎。</a:t>
            </a:r>
          </a:p>
          <a:p>
            <a:r>
              <a:rPr lang="en-US" altLang="zh-TW" b="1" dirty="0"/>
              <a:t>3.2 </a:t>
            </a:r>
            <a:r>
              <a:rPr lang="zh-TW" altLang="en-US" b="1" dirty="0"/>
              <a:t>特徵工程</a:t>
            </a:r>
          </a:p>
          <a:p>
            <a:r>
              <a:rPr lang="zh-TW" altLang="en-US" dirty="0"/>
              <a:t>為提升模型的預測能力與分析的洞察力，我們將對清洗後的資料進行特徵工程，包括生成新的衍生變數和統計量：</a:t>
            </a:r>
          </a:p>
          <a:p>
            <a:r>
              <a:rPr lang="zh-TW" altLang="en-US" b="1" dirty="0"/>
              <a:t>時間相關特徵</a:t>
            </a:r>
            <a:r>
              <a:rPr lang="zh-TW" altLang="en-US" dirty="0"/>
              <a:t>：從時間戳記提取出相關特徵，例如小時（判斷日夜或通勤時段）、星期幾、月份等，捕捉日週週期性模式。也可加入節假日標記（例如農曆新年、跨年夜等可能影響空污的節日），以供模型考量特殊事件對污染的影響。</a:t>
            </a:r>
          </a:p>
          <a:p>
            <a:r>
              <a:rPr lang="zh-TW" altLang="en-US" b="1" dirty="0"/>
              <a:t>移動平均與滯後特徵</a:t>
            </a:r>
            <a:r>
              <a:rPr lang="zh-TW" altLang="en-US" dirty="0"/>
              <a:t>：基於原始濃度值計算移動平均值，平滑短期波動。例如計算</a:t>
            </a:r>
            <a:r>
              <a:rPr lang="en-US" altLang="zh-TW" dirty="0"/>
              <a:t>PM₂.₅</a:t>
            </a:r>
            <a:r>
              <a:rPr lang="zh-TW" altLang="en-US" dirty="0"/>
              <a:t>的</a:t>
            </a:r>
            <a:r>
              <a:rPr lang="en-US" altLang="zh-TW" dirty="0"/>
              <a:t>24</a:t>
            </a:r>
            <a:r>
              <a:rPr lang="zh-TW" altLang="en-US" dirty="0"/>
              <a:t>小時移動平均以捕捉日尺度趨勢（資料中已提供部分污染物的移動平均，如</a:t>
            </a:r>
            <a:r>
              <a:rPr lang="en-US" altLang="zh-TW" dirty="0"/>
              <a:t>8</a:t>
            </a:r>
            <a:r>
              <a:rPr lang="zh-TW" altLang="en-US" dirty="0"/>
              <a:t>小時臭氧、</a:t>
            </a:r>
            <a:r>
              <a:rPr lang="en-US" altLang="zh-TW" dirty="0"/>
              <a:t>PM₂.₅</a:t>
            </a:r>
            <a:r>
              <a:rPr lang="zh-TW" altLang="en-US" dirty="0"/>
              <a:t>日均值等，可再次確認計算公式）。同時產生</a:t>
            </a:r>
            <a:r>
              <a:rPr lang="zh-TW" altLang="en-US" b="1" dirty="0"/>
              <a:t>滯後特徵</a:t>
            </a:r>
            <a:r>
              <a:rPr lang="zh-TW" altLang="en-US" dirty="0"/>
              <a:t>，例如將前</a:t>
            </a:r>
            <a:r>
              <a:rPr lang="en-US" altLang="zh-TW" dirty="0"/>
              <a:t>1</a:t>
            </a:r>
            <a:r>
              <a:rPr lang="zh-TW" altLang="en-US" dirty="0"/>
              <a:t>小時、前</a:t>
            </a:r>
            <a:r>
              <a:rPr lang="en-US" altLang="zh-TW" dirty="0"/>
              <a:t>3</a:t>
            </a:r>
            <a:r>
              <a:rPr lang="zh-TW" altLang="en-US" dirty="0"/>
              <a:t>小時、前</a:t>
            </a:r>
            <a:r>
              <a:rPr lang="en-US" altLang="zh-TW" dirty="0"/>
              <a:t>24</a:t>
            </a:r>
            <a:r>
              <a:rPr lang="zh-TW" altLang="en-US" dirty="0"/>
              <a:t>小時的污染物濃度作為預測當前時刻的特徵，用以引入時間序列的自相關信息，這對於像</a:t>
            </a:r>
            <a:r>
              <a:rPr lang="en-US" altLang="zh-TW" dirty="0" err="1"/>
              <a:t>XGBoost</a:t>
            </a:r>
            <a:r>
              <a:rPr lang="zh-TW" altLang="en-US" dirty="0"/>
              <a:t>等機器學習模型預測時間序列非常重要。</a:t>
            </a:r>
          </a:p>
          <a:p>
            <a:r>
              <a:rPr lang="zh-TW" altLang="en-US" b="1" dirty="0"/>
              <a:t>風速風向特徵</a:t>
            </a:r>
            <a:r>
              <a:rPr lang="zh-TW" altLang="en-US" dirty="0"/>
              <a:t>：將風向與風速資訊轉換為更適合模型的特徵。例如將風速 </a:t>
            </a:r>
            <a:r>
              <a:rPr lang="en-US" altLang="zh-TW" dirty="0"/>
              <a:t>(</a:t>
            </a:r>
            <a:r>
              <a:rPr lang="en-US" altLang="zh-TW" dirty="0" err="1"/>
              <a:t>WindSpeed</a:t>
            </a:r>
            <a:r>
              <a:rPr lang="en-US" altLang="zh-TW" dirty="0"/>
              <a:t>) </a:t>
            </a:r>
            <a:r>
              <a:rPr lang="zh-TW" altLang="en-US" dirty="0"/>
              <a:t>與風向 </a:t>
            </a:r>
            <a:r>
              <a:rPr lang="en-US" altLang="zh-TW" dirty="0"/>
              <a:t>(</a:t>
            </a:r>
            <a:r>
              <a:rPr lang="en-US" altLang="zh-TW" dirty="0" err="1"/>
              <a:t>WindDirec</a:t>
            </a:r>
            <a:r>
              <a:rPr lang="en-US" altLang="zh-TW" dirty="0"/>
              <a:t>) </a:t>
            </a:r>
            <a:r>
              <a:rPr lang="zh-TW" altLang="en-US" dirty="0"/>
              <a:t>轉換為</a:t>
            </a:r>
            <a:r>
              <a:rPr lang="zh-TW" altLang="en-US" b="1" dirty="0"/>
              <a:t>平面向量</a:t>
            </a:r>
            <a:r>
              <a:rPr lang="zh-TW" altLang="en-US" dirty="0"/>
              <a:t>的兩個分量：</a:t>
            </a:r>
            <a:r>
              <a:rPr lang="en-US" altLang="zh-TW" dirty="0"/>
              <a:t>$u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\cos(\text{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</a:t>
            </a:r>
            <a:r>
              <a:rPr lang="en-US" altLang="zh-TW" dirty="0"/>
              <a:t>$v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\sin(\text{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，代表東西向和南北向的風速分量。這樣可更直觀地反映風吹拂帶來的污染物傳輸效應。此外，也可依風向將數據分類（例如將風向離散為八個方位），探討不同季風方向下的污染水平差異。</a:t>
            </a:r>
          </a:p>
          <a:p>
            <a:r>
              <a:rPr lang="zh-TW" altLang="en-US" b="1" dirty="0"/>
              <a:t>跨測項特徵</a:t>
            </a:r>
            <a:r>
              <a:rPr lang="zh-TW" altLang="en-US" dirty="0"/>
              <a:t>：計算不同污染物之間的比值或組合，以捕捉污染來源線索。例如</a:t>
            </a:r>
            <a:r>
              <a:rPr lang="en-US" altLang="zh-TW" dirty="0"/>
              <a:t>$PM_{2.5}/PM_{10}$</a:t>
            </a:r>
            <a:r>
              <a:rPr lang="zh-TW" altLang="en-US" dirty="0"/>
              <a:t>的比值可反映細顆粒物在總懸浮微粒中所佔比例，較高可能代表燃燒來源；再如</a:t>
            </a:r>
            <a:r>
              <a:rPr lang="en-US" altLang="zh-TW" dirty="0"/>
              <a:t>$NO_2/NO$</a:t>
            </a:r>
            <a:r>
              <a:rPr lang="zh-TW" altLang="en-US" dirty="0"/>
              <a:t>比值可反映交通排放特性等。這些衍生特徵將有助於後續的污染源分群分析。</a:t>
            </a:r>
          </a:p>
          <a:p>
            <a:r>
              <a:rPr lang="zh-TW" altLang="en-US" b="1" dirty="0"/>
              <a:t>統計特徵</a:t>
            </a:r>
            <a:r>
              <a:rPr lang="zh-TW" altLang="en-US" dirty="0"/>
              <a:t>：對於需要以測站為單位分析的任務（如污染源分類），可先為每個測站計算統計特徵值，例如該站在分析期間內各污染物的平均值、峰值、中位數等，或週末與平日平均值差異等，作為該測站的特徵向量，用以進行測站層級的比較。</a:t>
            </a:r>
          </a:p>
          <a:p>
            <a:r>
              <a:rPr lang="zh-TW" altLang="en-US" dirty="0"/>
              <a:t>透過上述特徵工程，我們將獲得豐富的特徵資料集，以供不同模型使用，提高模型對複雜模式的捕捉能力。</a:t>
            </a:r>
          </a:p>
          <a:p>
            <a:r>
              <a:rPr lang="en-US" altLang="zh-TW" b="1" dirty="0"/>
              <a:t>3.3 </a:t>
            </a:r>
            <a:r>
              <a:rPr lang="zh-TW" altLang="en-US" b="1" dirty="0"/>
              <a:t>資料整合</a:t>
            </a:r>
          </a:p>
          <a:p>
            <a:r>
              <a:rPr lang="zh-TW" altLang="en-US" dirty="0"/>
              <a:t>考量本專案需分析</a:t>
            </a:r>
            <a:r>
              <a:rPr lang="zh-TW" altLang="en-US" b="1" dirty="0"/>
              <a:t>跨測站</a:t>
            </a:r>
            <a:r>
              <a:rPr lang="zh-TW" altLang="en-US" dirty="0"/>
              <a:t>與</a:t>
            </a:r>
            <a:r>
              <a:rPr lang="zh-TW" altLang="en-US" b="1" dirty="0"/>
              <a:t>長時間序列</a:t>
            </a:r>
            <a:r>
              <a:rPr lang="zh-TW" altLang="en-US" dirty="0"/>
              <a:t>的資料，我們將進行資料整合與重組：</a:t>
            </a:r>
          </a:p>
          <a:p>
            <a:r>
              <a:rPr lang="zh-TW" altLang="en-US" b="1" dirty="0"/>
              <a:t>測站資料彙總</a:t>
            </a:r>
            <a:r>
              <a:rPr lang="zh-TW" altLang="en-US" dirty="0"/>
              <a:t>：將各測站的資料按照時間對齊，形成一個包含所有測站的統一時間索引。如有需要進行全域性的分析（例如以空間為維度的聚類），可建立「時間 </a:t>
            </a:r>
            <a:r>
              <a:rPr lang="en-US" altLang="zh-TW" dirty="0"/>
              <a:t>× </a:t>
            </a:r>
            <a:r>
              <a:rPr lang="zh-TW" altLang="en-US" dirty="0"/>
              <a:t>測站 </a:t>
            </a:r>
            <a:r>
              <a:rPr lang="en-US" altLang="zh-TW" dirty="0"/>
              <a:t>× </a:t>
            </a:r>
            <a:r>
              <a:rPr lang="zh-TW" altLang="en-US" dirty="0"/>
              <a:t>污染物」的三維資料表。針對污染源分群，我們可能對每個測站計算特徵後形成「測站 </a:t>
            </a:r>
            <a:r>
              <a:rPr lang="en-US" altLang="zh-TW" dirty="0"/>
              <a:t>× </a:t>
            </a:r>
            <a:r>
              <a:rPr lang="zh-TW" altLang="en-US" dirty="0"/>
              <a:t>特徵」的資料表格，用於後續的分群模型。</a:t>
            </a:r>
          </a:p>
          <a:p>
            <a:r>
              <a:rPr lang="zh-TW" altLang="en-US" b="1" dirty="0"/>
              <a:t>資料集結合</a:t>
            </a:r>
            <a:r>
              <a:rPr lang="zh-TW" altLang="en-US" dirty="0"/>
              <a:t>：如果有來自不同資料集的資訊需要結合（例如環境氣象資料，如溫度、降雨等），則按照時間和地點將其與空氣品質資料合併。在本專案中，基本的風速風向已包含於</a:t>
            </a:r>
            <a:r>
              <a:rPr lang="en-US" altLang="zh-TW" dirty="0"/>
              <a:t>AQI</a:t>
            </a:r>
            <a:r>
              <a:rPr lang="zh-TW" altLang="en-US" dirty="0"/>
              <a:t>資料集中，若有需要更完整的氣象要素（如氣溫、降雨），可從中央氣象局等開放資料取得並根據測站位置匹配。然而在目前計畫中，以空氣品質測站自帶的參數為主。</a:t>
            </a:r>
          </a:p>
          <a:p>
            <a:r>
              <a:rPr lang="zh-TW" altLang="en-US" b="1" dirty="0"/>
              <a:t>地理資訊整合</a:t>
            </a:r>
            <a:r>
              <a:rPr lang="zh-TW" altLang="en-US" dirty="0"/>
              <a:t>：為了製作污染地圖與進行區域分析，我們需要測站的經緯度座標（資料集中已提供</a:t>
            </a:r>
            <a:r>
              <a:rPr lang="en-US" altLang="zh-TW" dirty="0"/>
              <a:t>Longitude/Latitude</a:t>
            </a:r>
            <a:r>
              <a:rPr lang="zh-TW" altLang="en-US" dirty="0"/>
              <a:t>）。將測站地理資訊與污染數據關聯，方便後續在</a:t>
            </a:r>
            <a:r>
              <a:rPr lang="en-US" altLang="zh-TW" dirty="0"/>
              <a:t>Leaflet</a:t>
            </a:r>
            <a:r>
              <a:rPr lang="zh-TW" altLang="en-US" dirty="0"/>
              <a:t>地圖上標示測站位置並呈現污染程度。另外，可整合各測站所屬行政區（縣市）資訊，便於依城市或區域彙總統計。例如，可計算各縣市的平均</a:t>
            </a:r>
            <a:r>
              <a:rPr lang="en-US" altLang="zh-TW" dirty="0"/>
              <a:t>AQI</a:t>
            </a:r>
            <a:r>
              <a:rPr lang="zh-TW" altLang="en-US" dirty="0"/>
              <a:t>或污染物濃度以供比較。</a:t>
            </a:r>
          </a:p>
          <a:p>
            <a:r>
              <a:rPr lang="zh-TW" altLang="en-US" b="1" dirty="0"/>
              <a:t>資料庫與更新</a:t>
            </a:r>
            <a:r>
              <a:rPr lang="zh-TW" altLang="en-US" dirty="0"/>
              <a:t>：為支持</a:t>
            </a:r>
            <a:r>
              <a:rPr lang="en-US" altLang="zh-TW" dirty="0"/>
              <a:t>Shiny</a:t>
            </a:r>
            <a:r>
              <a:rPr lang="zh-TW" altLang="en-US" dirty="0"/>
              <a:t>應用的即時瀏覽與互動，我們考慮將清理和特徵處理後的資料存入資料框或輕量資料庫中。歷史逐時資料可保存為</a:t>
            </a:r>
            <a:r>
              <a:rPr lang="en-US" altLang="zh-TW" dirty="0"/>
              <a:t>R</a:t>
            </a:r>
            <a:r>
              <a:rPr lang="zh-TW" altLang="en-US" dirty="0"/>
              <a:t>的資料檔或</a:t>
            </a:r>
            <a:r>
              <a:rPr lang="en-US" altLang="zh-TW" dirty="0"/>
              <a:t>CSV</a:t>
            </a:r>
            <a:r>
              <a:rPr lang="zh-TW" altLang="en-US" dirty="0"/>
              <a:t>供</a:t>
            </a:r>
            <a:r>
              <a:rPr lang="en-US" altLang="zh-TW" dirty="0"/>
              <a:t>Shiny</a:t>
            </a:r>
            <a:r>
              <a:rPr lang="zh-TW" altLang="en-US" dirty="0"/>
              <a:t>讀取，即時資料則可透過</a:t>
            </a:r>
            <a:r>
              <a:rPr lang="en-US" altLang="zh-TW" dirty="0"/>
              <a:t>API</a:t>
            </a:r>
            <a:r>
              <a:rPr lang="zh-TW" altLang="en-US" dirty="0"/>
              <a:t>定期抓取最新值並動態更新。在整合過程中確保歷史資料與新資料的格式一致，以便一併餵入模型或視覺化模組使用。</a:t>
            </a:r>
          </a:p>
          <a:p>
            <a:r>
              <a:rPr lang="zh-TW" altLang="en-US" dirty="0"/>
              <a:t>完成整合後，我們將擁有完善的分析資料集，可滿足不同分析與建模步驟的輸入需求。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541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f2e6270ebd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f2e6270ebd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5EA6F94B-28E5-942F-7B98-46861286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0A1E4CA1-FADA-E1C8-9557-D1C86D4C9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DAC18581-D7A6-D68D-4EC7-09B2D091DB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為什麼要做 </a:t>
            </a:r>
            <a:r>
              <a:rPr lang="en-US" altLang="zh-TW" dirty="0"/>
              <a:t>Lag </a:t>
            </a:r>
            <a:r>
              <a:rPr lang="zh-TW" altLang="en-US" dirty="0"/>
              <a:t>分析？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揭露「時間依賴」</a:t>
            </a:r>
            <a:r>
              <a:rPr lang="en-US" altLang="zh-TW" dirty="0"/>
              <a:t>: </a:t>
            </a:r>
            <a:r>
              <a:rPr lang="zh-TW" altLang="en-US" dirty="0"/>
              <a:t>污染物濃度受排放、氣象、傳輸的 累積效應，現值往往與數小時、數天前高度相關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找出「訊號 </a:t>
            </a:r>
            <a:r>
              <a:rPr lang="en-US" altLang="zh-TW" dirty="0"/>
              <a:t>vs. </a:t>
            </a:r>
            <a:r>
              <a:rPr lang="zh-TW" altLang="en-US" dirty="0"/>
              <a:t>噪訊」</a:t>
            </a:r>
            <a:r>
              <a:rPr lang="en-US" altLang="zh-TW" dirty="0"/>
              <a:t>: </a:t>
            </a:r>
            <a:r>
              <a:rPr lang="zh-TW" altLang="en-US" dirty="0"/>
              <a:t>透過 </a:t>
            </a:r>
            <a:r>
              <a:rPr lang="en-US" altLang="zh-TW" dirty="0"/>
              <a:t>ACF / PACF</a:t>
            </a:r>
            <a:r>
              <a:rPr lang="zh-TW" altLang="en-US" dirty="0"/>
              <a:t>、互信息可分辨 真正有影響 的滯後（</a:t>
            </a:r>
            <a:r>
              <a:rPr lang="en-US" altLang="zh-TW" dirty="0"/>
              <a:t>1 h</a:t>
            </a:r>
            <a:r>
              <a:rPr lang="zh-TW" altLang="en-US" dirty="0"/>
              <a:t>、</a:t>
            </a:r>
            <a:r>
              <a:rPr lang="en-US" altLang="zh-TW" dirty="0"/>
              <a:t>24 h</a:t>
            </a:r>
            <a:r>
              <a:rPr lang="zh-TW" altLang="en-US" dirty="0"/>
              <a:t>、</a:t>
            </a:r>
            <a:r>
              <a:rPr lang="en-US" altLang="zh-TW" dirty="0"/>
              <a:t>72 h⋯</a:t>
            </a:r>
            <a:r>
              <a:rPr lang="zh-TW" altLang="en-US" dirty="0"/>
              <a:t>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決定滑動窗口長度</a:t>
            </a:r>
            <a:r>
              <a:rPr lang="en-US" altLang="zh-TW" dirty="0"/>
              <a:t>: Lag </a:t>
            </a:r>
            <a:r>
              <a:rPr lang="zh-TW" altLang="en-US" dirty="0"/>
              <a:t>分析告訴我們「依賴在第 </a:t>
            </a:r>
            <a:r>
              <a:rPr lang="en-US" altLang="zh-TW" dirty="0"/>
              <a:t>k </a:t>
            </a:r>
            <a:r>
              <a:rPr lang="zh-TW" altLang="en-US" dirty="0"/>
              <a:t>小時後衰減」，是 選窗口大小 的量化依據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對齊物理機制</a:t>
            </a:r>
            <a:r>
              <a:rPr lang="en-US" altLang="zh-TW" dirty="0"/>
              <a:t>: </a:t>
            </a:r>
            <a:r>
              <a:rPr lang="zh-TW" altLang="en-US" dirty="0"/>
              <a:t>風場輸送（</a:t>
            </a:r>
            <a:r>
              <a:rPr lang="en-US" altLang="zh-TW" dirty="0"/>
              <a:t>3 h</a:t>
            </a:r>
            <a:r>
              <a:rPr lang="zh-TW" altLang="en-US" dirty="0"/>
              <a:t>）、日夜排放循環（</a:t>
            </a:r>
            <a:r>
              <a:rPr lang="en-US" altLang="zh-TW" dirty="0"/>
              <a:t>24 h</a:t>
            </a:r>
            <a:r>
              <a:rPr lang="zh-TW" altLang="en-US" dirty="0"/>
              <a:t>）、氣團滯留（</a:t>
            </a:r>
            <a:r>
              <a:rPr lang="en-US" altLang="zh-TW" dirty="0"/>
              <a:t>48–72 h</a:t>
            </a:r>
            <a:r>
              <a:rPr lang="zh-TW" altLang="en-US" dirty="0"/>
              <a:t>）都體現在特定滯後峰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減少資訊洩漏</a:t>
            </a:r>
            <a:r>
              <a:rPr lang="en-US" altLang="zh-TW" dirty="0"/>
              <a:t>: </a:t>
            </a:r>
            <a:r>
              <a:rPr lang="zh-TW" altLang="en-US" dirty="0"/>
              <a:t>先確定最大有效 </a:t>
            </a:r>
            <a:r>
              <a:rPr lang="en-US" altLang="zh-TW" dirty="0"/>
              <a:t>lag</a:t>
            </a:r>
            <a:r>
              <a:rPr lang="zh-TW" altLang="en-US" dirty="0"/>
              <a:t>，再做 </a:t>
            </a:r>
            <a:r>
              <a:rPr lang="en-US" altLang="zh-TW" dirty="0"/>
              <a:t>Rolling-origin CV</a:t>
            </a:r>
            <a:r>
              <a:rPr lang="zh-TW" altLang="en-US" dirty="0"/>
              <a:t>，確保只用「過去」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Lag </a:t>
            </a:r>
            <a:r>
              <a:rPr lang="zh-TW" altLang="en-US" dirty="0"/>
              <a:t>分析＝把「過去多久的空氣還影響現在」量化清楚，讓後續特徵工程、模型設計、交叉驗證都站在正確起跑線。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5438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184A31C9-00A7-5B45-494B-5164E150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23D8152C-7207-C511-7B5F-E64118D8D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BD627E14-B029-E966-B4C5-EB951B247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(1)</a:t>
            </a:r>
            <a:r>
              <a:rPr lang="zh-TW" altLang="en-US" dirty="0"/>
              <a:t>資料基礎建設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3,268,800 </a:t>
            </a:r>
            <a:r>
              <a:rPr lang="zh-TW" altLang="en-US" dirty="0"/>
              <a:t>筆逐時資料，先補缺、對齊連續時間軸。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確保任何滯後計算不會跨越缺口或錯位。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(2)STL </a:t>
            </a:r>
            <a:r>
              <a:rPr lang="zh-TW" altLang="en-US" dirty="0"/>
              <a:t>分解 → 純化訊號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去掉 長期趨勢 </a:t>
            </a:r>
            <a:r>
              <a:rPr lang="en-US" altLang="zh-TW" dirty="0"/>
              <a:t>+ </a:t>
            </a:r>
            <a:r>
              <a:rPr lang="zh-TW" altLang="en-US" dirty="0"/>
              <a:t>季節性循環，對 殘差 做相關分析 ⇒ 避免趨勢把相關係數撐高。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修正程式錯誤：</a:t>
            </a:r>
            <a:r>
              <a:rPr lang="en-US" altLang="zh-TW" dirty="0" err="1"/>
              <a:t>stl_decomp$time.series</a:t>
            </a:r>
            <a:r>
              <a:rPr lang="en-US" altLang="zh-TW" dirty="0"/>
              <a:t>[, "remainder"].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(3)</a:t>
            </a:r>
            <a:r>
              <a:rPr lang="zh-TW" altLang="en-US" dirty="0"/>
              <a:t>相關性偵測 </a:t>
            </a:r>
            <a:r>
              <a:rPr lang="en-US" altLang="zh-TW" dirty="0"/>
              <a:t>(ACF / PACF)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原始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50 h</a:t>
            </a:r>
            <a:r>
              <a:rPr lang="zh-TW" altLang="en-US" dirty="0"/>
              <a:t>；殘差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52 h → </a:t>
            </a:r>
            <a:r>
              <a:rPr lang="zh-TW" altLang="en-US" dirty="0"/>
              <a:t>初步鎖定分析上限。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量化「多少小時後影響趨近 </a:t>
            </a:r>
            <a:r>
              <a:rPr lang="en-US" altLang="zh-TW" dirty="0"/>
              <a:t>0</a:t>
            </a:r>
            <a:r>
              <a:rPr lang="zh-TW" altLang="en-US" dirty="0"/>
              <a:t>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(4)</a:t>
            </a:r>
            <a:r>
              <a:rPr lang="zh-TW" altLang="en-US" dirty="0"/>
              <a:t>線性依賴：動態 </a:t>
            </a:r>
            <a:r>
              <a:rPr lang="en-US" altLang="zh-TW" dirty="0"/>
              <a:t>Pearson </a:t>
            </a:r>
            <a:r>
              <a:rPr lang="zh-TW" altLang="en-US" dirty="0"/>
              <a:t>門檻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取 最高相關係數 </a:t>
            </a:r>
            <a:r>
              <a:rPr lang="en-US" altLang="zh-TW" dirty="0"/>
              <a:t>× 5 % </a:t>
            </a:r>
            <a:r>
              <a:rPr lang="zh-TW" altLang="en-US" dirty="0"/>
              <a:t>當自適應門檻（</a:t>
            </a:r>
            <a:r>
              <a:rPr lang="en-US" altLang="zh-TW" dirty="0"/>
              <a:t>0.0487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找到相關迅速衰退點：</a:t>
            </a:r>
            <a:r>
              <a:rPr lang="en-US" altLang="zh-TW" dirty="0"/>
              <a:t>1 h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(5)</a:t>
            </a:r>
            <a:r>
              <a:rPr lang="zh-TW" altLang="en-US" dirty="0"/>
              <a:t>非線性依賴：</a:t>
            </a:r>
            <a:r>
              <a:rPr lang="en-US" altLang="zh-TW" dirty="0"/>
              <a:t>Bias-corrected </a:t>
            </a:r>
            <a:r>
              <a:rPr lang="zh-TW" altLang="en-US" dirty="0"/>
              <a:t>互信息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並行跑多個 </a:t>
            </a:r>
            <a:r>
              <a:rPr lang="en-US" altLang="zh-TW" dirty="0"/>
              <a:t>bins</a:t>
            </a:r>
            <a:r>
              <a:rPr lang="zh-TW" altLang="en-US" dirty="0"/>
              <a:t>（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10</a:t>
            </a:r>
            <a:r>
              <a:rPr lang="zh-TW" altLang="en-US" dirty="0"/>
              <a:t>、</a:t>
            </a:r>
            <a:r>
              <a:rPr lang="en-US" altLang="zh-TW" dirty="0"/>
              <a:t>15</a:t>
            </a:r>
            <a:r>
              <a:rPr lang="zh-TW" altLang="en-US" dirty="0"/>
              <a:t>、</a:t>
            </a:r>
            <a:r>
              <a:rPr lang="en-US" altLang="zh-TW" dirty="0"/>
              <a:t>20</a:t>
            </a:r>
            <a:r>
              <a:rPr lang="zh-TW" altLang="en-US" dirty="0"/>
              <a:t>）驗證穩定性。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同樣在 </a:t>
            </a:r>
            <a:r>
              <a:rPr lang="en-US" altLang="zh-TW" dirty="0"/>
              <a:t>1 h </a:t>
            </a:r>
            <a:r>
              <a:rPr lang="zh-TW" altLang="en-US" dirty="0"/>
              <a:t>即掉到門檻以下 → 線性、非線性依賴結論一致。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(6)</a:t>
            </a:r>
            <a:r>
              <a:rPr lang="zh-TW" altLang="en-US" dirty="0"/>
              <a:t>產生候選滯後窗口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依 </a:t>
            </a:r>
            <a:r>
              <a:rPr lang="en-US" altLang="zh-TW" dirty="0"/>
              <a:t>PACF + </a:t>
            </a:r>
            <a:r>
              <a:rPr lang="zh-TW" altLang="en-US" dirty="0"/>
              <a:t>領域知識選 </a:t>
            </a:r>
            <a:r>
              <a:rPr lang="en-US" altLang="zh-TW" dirty="0"/>
              <a:t>24</a:t>
            </a:r>
            <a:r>
              <a:rPr lang="zh-TW" altLang="en-US" dirty="0"/>
              <a:t>、</a:t>
            </a:r>
            <a:r>
              <a:rPr lang="en-US" altLang="zh-TW" dirty="0"/>
              <a:t>48</a:t>
            </a:r>
            <a:r>
              <a:rPr lang="zh-TW" altLang="en-US" dirty="0"/>
              <a:t>、</a:t>
            </a:r>
            <a:r>
              <a:rPr lang="en-US" altLang="zh-TW" dirty="0"/>
              <a:t>52</a:t>
            </a:r>
            <a:r>
              <a:rPr lang="zh-TW" altLang="en-US" dirty="0"/>
              <a:t>、</a:t>
            </a:r>
            <a:r>
              <a:rPr lang="en-US" altLang="zh-TW" dirty="0"/>
              <a:t>72 h</a:t>
            </a:r>
            <a:r>
              <a:rPr lang="zh-TW" altLang="en-US" dirty="0"/>
              <a:t>；最大 </a:t>
            </a:r>
            <a:r>
              <a:rPr lang="en-US" altLang="zh-TW" dirty="0"/>
              <a:t>lag </a:t>
            </a:r>
            <a:r>
              <a:rPr lang="zh-TW" altLang="en-US" dirty="0"/>
              <a:t>統一設 </a:t>
            </a:r>
            <a:r>
              <a:rPr lang="en-US" altLang="zh-TW" dirty="0"/>
              <a:t>120 h </a:t>
            </a:r>
            <a:r>
              <a:rPr lang="zh-TW" altLang="en-US" dirty="0"/>
              <a:t>以免過長。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(7)Rolling-origin </a:t>
            </a:r>
            <a:r>
              <a:rPr lang="zh-TW" altLang="en-US" dirty="0"/>
              <a:t>交叉驗證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每個窗口做 時間序列 </a:t>
            </a:r>
            <a:r>
              <a:rPr lang="en-US" altLang="zh-TW" dirty="0"/>
              <a:t>CV</a:t>
            </a:r>
            <a:r>
              <a:rPr lang="zh-TW" altLang="en-US" dirty="0"/>
              <a:t>（五折），無洩漏。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 </a:t>
            </a:r>
            <a:r>
              <a:rPr lang="en-US" altLang="zh-TW" dirty="0"/>
              <a:t>RMSE/MAE </a:t>
            </a:r>
            <a:r>
              <a:rPr lang="zh-TW" altLang="en-US" dirty="0"/>
              <a:t>比較 → </a:t>
            </a:r>
            <a:r>
              <a:rPr lang="en-US" altLang="zh-TW" dirty="0"/>
              <a:t>72 h(3 d) </a:t>
            </a:r>
            <a:r>
              <a:rPr lang="zh-TW" altLang="en-US" dirty="0"/>
              <a:t>最佳。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結論 </a:t>
            </a:r>
            <a:r>
              <a:rPr lang="en-US" altLang="zh-TW" dirty="0"/>
              <a:t>&amp; </a:t>
            </a:r>
            <a:r>
              <a:rPr lang="zh-TW" altLang="en-US" dirty="0"/>
              <a:t>應用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短期預警：</a:t>
            </a:r>
            <a:r>
              <a:rPr lang="en-US" altLang="zh-TW" dirty="0"/>
              <a:t>24 h </a:t>
            </a:r>
            <a:r>
              <a:rPr lang="zh-TW" altLang="en-US" dirty="0"/>
              <a:t>窗口就夠快、夠好。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1–3 </a:t>
            </a:r>
            <a:r>
              <a:rPr lang="zh-TW" altLang="en-US" dirty="0"/>
              <a:t>天預測：用 </a:t>
            </a:r>
            <a:r>
              <a:rPr lang="en-US" altLang="zh-TW" dirty="0"/>
              <a:t>72 h </a:t>
            </a:r>
            <a:r>
              <a:rPr lang="zh-TW" altLang="en-US" dirty="0"/>
              <a:t>窗口效果最佳（</a:t>
            </a:r>
            <a:r>
              <a:rPr lang="en-US" altLang="zh-TW" dirty="0"/>
              <a:t>RMSE 0.316 µg/m³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6101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184A31C9-00A7-5B45-494B-5164E150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23D8152C-7207-C511-7B5F-E64118D8D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BD627E14-B029-E966-B4C5-EB951B247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. STL </a:t>
            </a:r>
            <a:r>
              <a:rPr lang="zh-TW" altLang="en-US" b="1" dirty="0"/>
              <a:t>分解詳圖</a:t>
            </a:r>
          </a:p>
          <a:p>
            <a:r>
              <a:rPr lang="en-US" altLang="zh-TW" b="1" dirty="0"/>
              <a:t>seasonal</a:t>
            </a:r>
            <a:r>
              <a:rPr lang="zh-TW" altLang="en-US" dirty="0"/>
              <a:t>：因日週期強，單看時序震幅太密集要放大才能察覺細節。</a:t>
            </a:r>
          </a:p>
          <a:p>
            <a:r>
              <a:rPr lang="en-US" altLang="zh-TW" b="1" dirty="0"/>
              <a:t>trend</a:t>
            </a:r>
            <a:r>
              <a:rPr lang="zh-TW" altLang="en-US" dirty="0"/>
              <a:t>：週期性波動明顯（長假、季節變化）。</a:t>
            </a:r>
          </a:p>
          <a:p>
            <a:r>
              <a:rPr lang="en-US" altLang="zh-TW" b="1" dirty="0"/>
              <a:t>remainder</a:t>
            </a:r>
            <a:r>
              <a:rPr lang="zh-TW" altLang="en-US" dirty="0"/>
              <a:t>：為上述殘差，已接近白噪音結構。</a:t>
            </a:r>
          </a:p>
        </p:txBody>
      </p:sp>
    </p:spTree>
    <p:extLst>
      <p:ext uri="{BB962C8B-B14F-4D97-AF65-F5344CB8AC3E}">
        <p14:creationId xmlns:p14="http://schemas.microsoft.com/office/powerpoint/2010/main" val="1493996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184A31C9-00A7-5B45-494B-5164E150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23D8152C-7207-C511-7B5F-E64118D8D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BD627E14-B029-E966-B4C5-EB951B247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r>
              <a:rPr lang="zh-TW" altLang="en-US" b="1" dirty="0"/>
              <a:t>殘差分布檢查</a:t>
            </a:r>
          </a:p>
          <a:p>
            <a:r>
              <a:rPr lang="zh-TW" altLang="en-US" b="1" dirty="0"/>
              <a:t>時間序列</a:t>
            </a:r>
            <a:r>
              <a:rPr lang="zh-TW" altLang="en-US" dirty="0"/>
              <a:t>：振幅穩定、無明顯趨勢。</a:t>
            </a:r>
          </a:p>
          <a:p>
            <a:r>
              <a:rPr lang="zh-TW" altLang="en-US" b="1" dirty="0"/>
              <a:t>直方圖</a:t>
            </a:r>
            <a:r>
              <a:rPr lang="zh-TW" altLang="en-US" dirty="0"/>
              <a:t>：近似常態但左右兩側有較多極端值。</a:t>
            </a:r>
          </a:p>
          <a:p>
            <a:r>
              <a:rPr lang="en-US" altLang="zh-TW" b="1" dirty="0"/>
              <a:t>Q–Q </a:t>
            </a:r>
            <a:r>
              <a:rPr lang="zh-TW" altLang="en-US" b="1" dirty="0"/>
              <a:t>圖</a:t>
            </a:r>
            <a:r>
              <a:rPr lang="zh-TW" altLang="en-US" dirty="0"/>
              <a:t>：尾部略偏離理論常態直線，代表重尾失常點存在。</a:t>
            </a:r>
          </a:p>
          <a:p>
            <a:r>
              <a:rPr lang="zh-TW" altLang="en-US" b="1" dirty="0"/>
              <a:t>箱型圖</a:t>
            </a:r>
            <a:r>
              <a:rPr lang="zh-TW" altLang="en-US" dirty="0"/>
              <a:t>：少量上下界外的離群殘差。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(1)</a:t>
            </a:r>
            <a:r>
              <a:rPr lang="zh-TW" altLang="en-US" dirty="0"/>
              <a:t>資料基礎建設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3,268,800 </a:t>
            </a:r>
            <a:r>
              <a:rPr lang="zh-TW" altLang="en-US" dirty="0"/>
              <a:t>筆逐時資料，先補缺、對齊連續時間軸。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確保任何滯後計算不會跨越缺口或錯位。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(2)STL </a:t>
            </a:r>
            <a:r>
              <a:rPr lang="zh-TW" altLang="en-US" dirty="0"/>
              <a:t>分解 → 純化訊號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去掉 長期趨勢 </a:t>
            </a:r>
            <a:r>
              <a:rPr lang="en-US" altLang="zh-TW" dirty="0"/>
              <a:t>+ </a:t>
            </a:r>
            <a:r>
              <a:rPr lang="zh-TW" altLang="en-US" dirty="0"/>
              <a:t>季節性循環，對 殘差 做相關分析 ⇒ 避免趨勢把相關係數撐高。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修正程式錯誤：</a:t>
            </a:r>
            <a:r>
              <a:rPr lang="en-US" altLang="zh-TW" dirty="0" err="1"/>
              <a:t>stl_decomp$time.series</a:t>
            </a:r>
            <a:r>
              <a:rPr lang="en-US" altLang="zh-TW" dirty="0"/>
              <a:t>[, "remainder"].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(3)</a:t>
            </a:r>
            <a:r>
              <a:rPr lang="zh-TW" altLang="en-US" dirty="0"/>
              <a:t>相關性偵測 </a:t>
            </a:r>
            <a:r>
              <a:rPr lang="en-US" altLang="zh-TW" dirty="0"/>
              <a:t>(ACF / PACF)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原始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50 h</a:t>
            </a:r>
            <a:r>
              <a:rPr lang="zh-TW" altLang="en-US" dirty="0"/>
              <a:t>；殘差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52 h → </a:t>
            </a:r>
            <a:r>
              <a:rPr lang="zh-TW" altLang="en-US" dirty="0"/>
              <a:t>初步鎖定分析上限。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量化「多少小時後影響趨近 </a:t>
            </a:r>
            <a:r>
              <a:rPr lang="en-US" altLang="zh-TW" dirty="0"/>
              <a:t>0</a:t>
            </a:r>
            <a:r>
              <a:rPr lang="zh-TW" altLang="en-US" dirty="0"/>
              <a:t>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(4)</a:t>
            </a:r>
            <a:r>
              <a:rPr lang="zh-TW" altLang="en-US" dirty="0"/>
              <a:t>線性依賴：動態 </a:t>
            </a:r>
            <a:r>
              <a:rPr lang="en-US" altLang="zh-TW" dirty="0"/>
              <a:t>Pearson </a:t>
            </a:r>
            <a:r>
              <a:rPr lang="zh-TW" altLang="en-US" dirty="0"/>
              <a:t>門檻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取 最高相關係數 </a:t>
            </a:r>
            <a:r>
              <a:rPr lang="en-US" altLang="zh-TW" dirty="0"/>
              <a:t>× 5 % </a:t>
            </a:r>
            <a:r>
              <a:rPr lang="zh-TW" altLang="en-US" dirty="0"/>
              <a:t>當自適應門檻（</a:t>
            </a:r>
            <a:r>
              <a:rPr lang="en-US" altLang="zh-TW" dirty="0"/>
              <a:t>0.0487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找到相關迅速衰退點：</a:t>
            </a:r>
            <a:r>
              <a:rPr lang="en-US" altLang="zh-TW" dirty="0"/>
              <a:t>1 h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(5)</a:t>
            </a:r>
            <a:r>
              <a:rPr lang="zh-TW" altLang="en-US" dirty="0"/>
              <a:t>非線性依賴：</a:t>
            </a:r>
            <a:r>
              <a:rPr lang="en-US" altLang="zh-TW" dirty="0"/>
              <a:t>Bias-corrected </a:t>
            </a:r>
            <a:r>
              <a:rPr lang="zh-TW" altLang="en-US" dirty="0"/>
              <a:t>互信息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並行跑多個 </a:t>
            </a:r>
            <a:r>
              <a:rPr lang="en-US" altLang="zh-TW" dirty="0"/>
              <a:t>bins</a:t>
            </a:r>
            <a:r>
              <a:rPr lang="zh-TW" altLang="en-US" dirty="0"/>
              <a:t>（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10</a:t>
            </a:r>
            <a:r>
              <a:rPr lang="zh-TW" altLang="en-US" dirty="0"/>
              <a:t>、</a:t>
            </a:r>
            <a:r>
              <a:rPr lang="en-US" altLang="zh-TW" dirty="0"/>
              <a:t>15</a:t>
            </a:r>
            <a:r>
              <a:rPr lang="zh-TW" altLang="en-US" dirty="0"/>
              <a:t>、</a:t>
            </a:r>
            <a:r>
              <a:rPr lang="en-US" altLang="zh-TW" dirty="0"/>
              <a:t>20</a:t>
            </a:r>
            <a:r>
              <a:rPr lang="zh-TW" altLang="en-US" dirty="0"/>
              <a:t>）驗證穩定性。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同樣在 </a:t>
            </a:r>
            <a:r>
              <a:rPr lang="en-US" altLang="zh-TW" dirty="0"/>
              <a:t>1 h </a:t>
            </a:r>
            <a:r>
              <a:rPr lang="zh-TW" altLang="en-US" dirty="0"/>
              <a:t>即掉到門檻以下 → 線性、非線性依賴結論一致。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(6)</a:t>
            </a:r>
            <a:r>
              <a:rPr lang="zh-TW" altLang="en-US" dirty="0"/>
              <a:t>產生候選滯後窗口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依 </a:t>
            </a:r>
            <a:r>
              <a:rPr lang="en-US" altLang="zh-TW" dirty="0"/>
              <a:t>PACF + </a:t>
            </a:r>
            <a:r>
              <a:rPr lang="zh-TW" altLang="en-US" dirty="0"/>
              <a:t>領域知識選 </a:t>
            </a:r>
            <a:r>
              <a:rPr lang="en-US" altLang="zh-TW" dirty="0"/>
              <a:t>24</a:t>
            </a:r>
            <a:r>
              <a:rPr lang="zh-TW" altLang="en-US" dirty="0"/>
              <a:t>、</a:t>
            </a:r>
            <a:r>
              <a:rPr lang="en-US" altLang="zh-TW" dirty="0"/>
              <a:t>48</a:t>
            </a:r>
            <a:r>
              <a:rPr lang="zh-TW" altLang="en-US" dirty="0"/>
              <a:t>、</a:t>
            </a:r>
            <a:r>
              <a:rPr lang="en-US" altLang="zh-TW" dirty="0"/>
              <a:t>52</a:t>
            </a:r>
            <a:r>
              <a:rPr lang="zh-TW" altLang="en-US" dirty="0"/>
              <a:t>、</a:t>
            </a:r>
            <a:r>
              <a:rPr lang="en-US" altLang="zh-TW" dirty="0"/>
              <a:t>72 h</a:t>
            </a:r>
            <a:r>
              <a:rPr lang="zh-TW" altLang="en-US" dirty="0"/>
              <a:t>；最大 </a:t>
            </a:r>
            <a:r>
              <a:rPr lang="en-US" altLang="zh-TW" dirty="0"/>
              <a:t>lag </a:t>
            </a:r>
            <a:r>
              <a:rPr lang="zh-TW" altLang="en-US" dirty="0"/>
              <a:t>統一設 </a:t>
            </a:r>
            <a:r>
              <a:rPr lang="en-US" altLang="zh-TW" dirty="0"/>
              <a:t>120 h </a:t>
            </a:r>
            <a:r>
              <a:rPr lang="zh-TW" altLang="en-US" dirty="0"/>
              <a:t>以免過長。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(7)Rolling-origin </a:t>
            </a:r>
            <a:r>
              <a:rPr lang="zh-TW" altLang="en-US" dirty="0"/>
              <a:t>交叉驗證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每個窗口做 時間序列 </a:t>
            </a:r>
            <a:r>
              <a:rPr lang="en-US" altLang="zh-TW" dirty="0"/>
              <a:t>CV</a:t>
            </a:r>
            <a:r>
              <a:rPr lang="zh-TW" altLang="en-US" dirty="0"/>
              <a:t>（五折），無洩漏。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 </a:t>
            </a:r>
            <a:r>
              <a:rPr lang="en-US" altLang="zh-TW" dirty="0"/>
              <a:t>RMSE/MAE </a:t>
            </a:r>
            <a:r>
              <a:rPr lang="zh-TW" altLang="en-US" dirty="0"/>
              <a:t>比較 → </a:t>
            </a:r>
            <a:r>
              <a:rPr lang="en-US" altLang="zh-TW" dirty="0"/>
              <a:t>72 h(3 d) </a:t>
            </a:r>
            <a:r>
              <a:rPr lang="zh-TW" altLang="en-US" dirty="0"/>
              <a:t>最佳。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結論 </a:t>
            </a:r>
            <a:r>
              <a:rPr lang="en-US" altLang="zh-TW" dirty="0"/>
              <a:t>&amp; </a:t>
            </a:r>
            <a:r>
              <a:rPr lang="zh-TW" altLang="en-US" dirty="0"/>
              <a:t>應用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短期預警：</a:t>
            </a:r>
            <a:r>
              <a:rPr lang="en-US" altLang="zh-TW" dirty="0"/>
              <a:t>24 h </a:t>
            </a:r>
            <a:r>
              <a:rPr lang="zh-TW" altLang="en-US" dirty="0"/>
              <a:t>窗口就夠快、夠好。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1–3 </a:t>
            </a:r>
            <a:r>
              <a:rPr lang="zh-TW" altLang="en-US" dirty="0"/>
              <a:t>天預測：用 </a:t>
            </a:r>
            <a:r>
              <a:rPr lang="en-US" altLang="zh-TW" dirty="0"/>
              <a:t>72 h </a:t>
            </a:r>
            <a:r>
              <a:rPr lang="zh-TW" altLang="en-US" dirty="0"/>
              <a:t>窗口效果最佳（</a:t>
            </a:r>
            <a:r>
              <a:rPr lang="en-US" altLang="zh-TW" dirty="0"/>
              <a:t>RMSE 0.316 µg/m³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226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184A31C9-00A7-5B45-494B-5164E150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23D8152C-7207-C511-7B5F-E64118D8D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BD627E14-B029-E966-B4C5-EB951B247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原始 </a:t>
            </a:r>
            <a:r>
              <a:rPr lang="en-US" altLang="zh-TW" b="1" dirty="0"/>
              <a:t>AQI vs STL </a:t>
            </a:r>
            <a:r>
              <a:rPr lang="zh-TW" altLang="en-US" b="1" dirty="0"/>
              <a:t>殘差序列</a:t>
            </a:r>
          </a:p>
          <a:p>
            <a:r>
              <a:rPr lang="zh-TW" altLang="en-US" b="1" dirty="0"/>
              <a:t>上圖</a:t>
            </a:r>
            <a:r>
              <a:rPr lang="zh-TW" altLang="en-US" dirty="0"/>
              <a:t>：藍線為標準化後的 </a:t>
            </a:r>
            <a:r>
              <a:rPr lang="en-US" altLang="zh-TW" dirty="0"/>
              <a:t>AQI </a:t>
            </a:r>
            <a:r>
              <a:rPr lang="zh-TW" altLang="en-US" dirty="0"/>
              <a:t>時序，紅線為去掉趨勢＋季節性後的殘差。</a:t>
            </a:r>
          </a:p>
          <a:p>
            <a:r>
              <a:rPr lang="zh-TW" altLang="en-US" b="1" dirty="0"/>
              <a:t>觀察</a:t>
            </a:r>
            <a:r>
              <a:rPr lang="zh-TW" altLang="en-US" dirty="0"/>
              <a:t>：</a:t>
            </a:r>
            <a:r>
              <a:rPr lang="en-US" altLang="zh-TW" dirty="0"/>
              <a:t>STL </a:t>
            </a:r>
            <a:r>
              <a:rPr lang="zh-TW" altLang="en-US" dirty="0"/>
              <a:t>殘差已去除長期波動，只剩較小振盪與極端突變，表明大部分日夜循環及假日效應都被吸收在 </a:t>
            </a:r>
            <a:r>
              <a:rPr lang="en-US" altLang="zh-TW" dirty="0"/>
              <a:t>seasonal/trend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2. </a:t>
            </a:r>
            <a:r>
              <a:rPr lang="zh-TW" altLang="en-US" b="1" dirty="0"/>
              <a:t>殘差序列的 </a:t>
            </a:r>
            <a:r>
              <a:rPr lang="en-US" altLang="zh-TW" b="1" dirty="0"/>
              <a:t>ACF / PACF</a:t>
            </a:r>
          </a:p>
          <a:p>
            <a:r>
              <a:rPr lang="en-US" altLang="zh-TW" b="1" dirty="0"/>
              <a:t>ACF (</a:t>
            </a:r>
            <a:r>
              <a:rPr lang="zh-TW" altLang="en-US" b="1" dirty="0"/>
              <a:t>左中</a:t>
            </a:r>
            <a:r>
              <a:rPr lang="en-US" altLang="zh-TW" b="1" dirty="0"/>
              <a:t>)</a:t>
            </a:r>
            <a:r>
              <a:rPr lang="zh-TW" altLang="en-US" dirty="0"/>
              <a:t>：只有在 </a:t>
            </a:r>
            <a:r>
              <a:rPr lang="en-US" altLang="zh-TW" dirty="0"/>
              <a:t>24 h</a:t>
            </a:r>
            <a:r>
              <a:rPr lang="zh-TW" altLang="en-US" dirty="0"/>
              <a:t>、</a:t>
            </a:r>
            <a:r>
              <a:rPr lang="en-US" altLang="zh-TW" dirty="0"/>
              <a:t>48 h</a:t>
            </a:r>
            <a:r>
              <a:rPr lang="zh-TW" altLang="en-US" dirty="0"/>
              <a:t>、</a:t>
            </a:r>
            <a:r>
              <a:rPr lang="en-US" altLang="zh-TW" dirty="0"/>
              <a:t>72 h… </a:t>
            </a:r>
            <a:r>
              <a:rPr lang="zh-TW" altLang="en-US" dirty="0"/>
              <a:t>等日週期倍數出現明顯峰值，其他 </a:t>
            </a:r>
            <a:r>
              <a:rPr lang="en-US" altLang="zh-TW" dirty="0"/>
              <a:t>lag </a:t>
            </a:r>
            <a:r>
              <a:rPr lang="zh-TW" altLang="en-US" dirty="0"/>
              <a:t>幾乎接近 </a:t>
            </a:r>
            <a:r>
              <a:rPr lang="en-US" altLang="zh-TW" dirty="0"/>
              <a:t>0 → </a:t>
            </a:r>
            <a:r>
              <a:rPr lang="zh-TW" altLang="en-US" dirty="0"/>
              <a:t>殘差已近白噪音。</a:t>
            </a:r>
          </a:p>
          <a:p>
            <a:r>
              <a:rPr lang="en-US" altLang="zh-TW" b="1" dirty="0"/>
              <a:t>PACF (</a:t>
            </a:r>
            <a:r>
              <a:rPr lang="zh-TW" altLang="en-US" b="1" dirty="0"/>
              <a:t>右中</a:t>
            </a:r>
            <a:r>
              <a:rPr lang="en-US" altLang="zh-TW" b="1" dirty="0"/>
              <a:t>)</a:t>
            </a:r>
            <a:r>
              <a:rPr lang="zh-TW" altLang="en-US" dirty="0"/>
              <a:t>：除了同樣的季節性尖刺，其餘偏自相關在 </a:t>
            </a:r>
            <a:r>
              <a:rPr lang="en-US" altLang="zh-TW" dirty="0"/>
              <a:t>lag&gt;1 </a:t>
            </a:r>
            <a:r>
              <a:rPr lang="zh-TW" altLang="en-US" dirty="0"/>
              <a:t>迅速衰減至 </a:t>
            </a:r>
            <a:r>
              <a:rPr lang="en-US" altLang="zh-TW" dirty="0"/>
              <a:t>±0.1 </a:t>
            </a:r>
            <a:r>
              <a:rPr lang="zh-TW" altLang="en-US" dirty="0"/>
              <a:t>以內 → 低階 </a:t>
            </a:r>
            <a:r>
              <a:rPr lang="en-US" altLang="zh-TW" dirty="0"/>
              <a:t>AR </a:t>
            </a:r>
            <a:r>
              <a:rPr lang="zh-TW" altLang="en-US" dirty="0"/>
              <a:t>成分已移除。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507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184A31C9-00A7-5B45-494B-5164E150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23D8152C-7207-C511-7B5F-E64118D8D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BD627E14-B029-E966-B4C5-EB951B247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只在 </a:t>
            </a:r>
            <a:r>
              <a:rPr lang="en-US" altLang="zh-TW" dirty="0"/>
              <a:t>24×n h</a:t>
            </a:r>
            <a:r>
              <a:rPr lang="zh-TW" altLang="en-US" dirty="0"/>
              <a:t>（特別是 </a:t>
            </a:r>
            <a:r>
              <a:rPr lang="en-US" altLang="zh-TW" dirty="0"/>
              <a:t>72 h</a:t>
            </a:r>
            <a:r>
              <a:rPr lang="zh-TW" altLang="en-US" dirty="0"/>
              <a:t>）處顯著變亮，其餘時刻都在深藍（低依賴） → 季節性成分已被 </a:t>
            </a:r>
            <a:r>
              <a:rPr lang="en-US" altLang="zh-TW" dirty="0"/>
              <a:t>STL </a:t>
            </a:r>
            <a:r>
              <a:rPr lang="zh-TW" altLang="en-US" dirty="0"/>
              <a:t>去除後，殘差幾乎不含其他隱藏模式。</a:t>
            </a:r>
          </a:p>
        </p:txBody>
      </p:sp>
    </p:spTree>
    <p:extLst>
      <p:ext uri="{BB962C8B-B14F-4D97-AF65-F5344CB8AC3E}">
        <p14:creationId xmlns:p14="http://schemas.microsoft.com/office/powerpoint/2010/main" val="3683795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184A31C9-00A7-5B45-494B-5164E150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23D8152C-7207-C511-7B5F-E64118D8D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BD627E14-B029-E966-B4C5-EB951B247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(1)</a:t>
            </a:r>
            <a:r>
              <a:rPr lang="zh-TW" altLang="en-US" dirty="0"/>
              <a:t>資料基礎建設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3,268,800 </a:t>
            </a:r>
            <a:r>
              <a:rPr lang="zh-TW" altLang="en-US" dirty="0"/>
              <a:t>筆逐時資料，先補缺、對齊連續時間軸。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確保任何滯後計算不會跨越缺口或錯位。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(2)STL </a:t>
            </a:r>
            <a:r>
              <a:rPr lang="zh-TW" altLang="en-US" dirty="0"/>
              <a:t>分解 → 純化訊號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去掉 長期趨勢 </a:t>
            </a:r>
            <a:r>
              <a:rPr lang="en-US" altLang="zh-TW" dirty="0"/>
              <a:t>+ </a:t>
            </a:r>
            <a:r>
              <a:rPr lang="zh-TW" altLang="en-US" dirty="0"/>
              <a:t>季節性循環，對 殘差 做相關分析 ⇒ 避免趨勢把相關係數撐高。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修正程式錯誤：</a:t>
            </a:r>
            <a:r>
              <a:rPr lang="en-US" altLang="zh-TW" dirty="0" err="1"/>
              <a:t>stl_decomp$time.series</a:t>
            </a:r>
            <a:r>
              <a:rPr lang="en-US" altLang="zh-TW" dirty="0"/>
              <a:t>[, "remainder"].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(3)</a:t>
            </a:r>
            <a:r>
              <a:rPr lang="zh-TW" altLang="en-US" dirty="0"/>
              <a:t>相關性偵測 </a:t>
            </a:r>
            <a:r>
              <a:rPr lang="en-US" altLang="zh-TW" dirty="0"/>
              <a:t>(ACF / PACF)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原始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50 h</a:t>
            </a:r>
            <a:r>
              <a:rPr lang="zh-TW" altLang="en-US" dirty="0"/>
              <a:t>；殘差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52 h → </a:t>
            </a:r>
            <a:r>
              <a:rPr lang="zh-TW" altLang="en-US" dirty="0"/>
              <a:t>初步鎖定分析上限。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量化「多少小時後影響趨近 </a:t>
            </a:r>
            <a:r>
              <a:rPr lang="en-US" altLang="zh-TW" dirty="0"/>
              <a:t>0</a:t>
            </a:r>
            <a:r>
              <a:rPr lang="zh-TW" altLang="en-US" dirty="0"/>
              <a:t>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(4)</a:t>
            </a:r>
            <a:r>
              <a:rPr lang="zh-TW" altLang="en-US" dirty="0"/>
              <a:t>線性依賴：動態 </a:t>
            </a:r>
            <a:r>
              <a:rPr lang="en-US" altLang="zh-TW" dirty="0"/>
              <a:t>Pearson </a:t>
            </a:r>
            <a:r>
              <a:rPr lang="zh-TW" altLang="en-US" dirty="0"/>
              <a:t>門檻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取 最高相關係數 </a:t>
            </a:r>
            <a:r>
              <a:rPr lang="en-US" altLang="zh-TW" dirty="0"/>
              <a:t>× 5 % </a:t>
            </a:r>
            <a:r>
              <a:rPr lang="zh-TW" altLang="en-US" dirty="0"/>
              <a:t>當自適應門檻（</a:t>
            </a:r>
            <a:r>
              <a:rPr lang="en-US" altLang="zh-TW" dirty="0"/>
              <a:t>0.0487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找到相關迅速衰退點：</a:t>
            </a:r>
            <a:r>
              <a:rPr lang="en-US" altLang="zh-TW" dirty="0"/>
              <a:t>1 h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(5)</a:t>
            </a:r>
            <a:r>
              <a:rPr lang="zh-TW" altLang="en-US" dirty="0"/>
              <a:t>非線性依賴：</a:t>
            </a:r>
            <a:r>
              <a:rPr lang="en-US" altLang="zh-TW" dirty="0"/>
              <a:t>Bias-corrected </a:t>
            </a:r>
            <a:r>
              <a:rPr lang="zh-TW" altLang="en-US" dirty="0"/>
              <a:t>互信息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並行跑多個 </a:t>
            </a:r>
            <a:r>
              <a:rPr lang="en-US" altLang="zh-TW" dirty="0"/>
              <a:t>bins</a:t>
            </a:r>
            <a:r>
              <a:rPr lang="zh-TW" altLang="en-US" dirty="0"/>
              <a:t>（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10</a:t>
            </a:r>
            <a:r>
              <a:rPr lang="zh-TW" altLang="en-US" dirty="0"/>
              <a:t>、</a:t>
            </a:r>
            <a:r>
              <a:rPr lang="en-US" altLang="zh-TW" dirty="0"/>
              <a:t>15</a:t>
            </a:r>
            <a:r>
              <a:rPr lang="zh-TW" altLang="en-US" dirty="0"/>
              <a:t>、</a:t>
            </a:r>
            <a:r>
              <a:rPr lang="en-US" altLang="zh-TW" dirty="0"/>
              <a:t>20</a:t>
            </a:r>
            <a:r>
              <a:rPr lang="zh-TW" altLang="en-US" dirty="0"/>
              <a:t>）驗證穩定性。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同樣在 </a:t>
            </a:r>
            <a:r>
              <a:rPr lang="en-US" altLang="zh-TW" dirty="0"/>
              <a:t>1 h </a:t>
            </a:r>
            <a:r>
              <a:rPr lang="zh-TW" altLang="en-US" dirty="0"/>
              <a:t>即掉到門檻以下 → 線性、非線性依賴結論一致。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(6)</a:t>
            </a:r>
            <a:r>
              <a:rPr lang="zh-TW" altLang="en-US" dirty="0"/>
              <a:t>產生候選滯後窗口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依 </a:t>
            </a:r>
            <a:r>
              <a:rPr lang="en-US" altLang="zh-TW" dirty="0"/>
              <a:t>PACF + </a:t>
            </a:r>
            <a:r>
              <a:rPr lang="zh-TW" altLang="en-US" dirty="0"/>
              <a:t>領域知識選 </a:t>
            </a:r>
            <a:r>
              <a:rPr lang="en-US" altLang="zh-TW" dirty="0"/>
              <a:t>24</a:t>
            </a:r>
            <a:r>
              <a:rPr lang="zh-TW" altLang="en-US" dirty="0"/>
              <a:t>、</a:t>
            </a:r>
            <a:r>
              <a:rPr lang="en-US" altLang="zh-TW" dirty="0"/>
              <a:t>48</a:t>
            </a:r>
            <a:r>
              <a:rPr lang="zh-TW" altLang="en-US" dirty="0"/>
              <a:t>、</a:t>
            </a:r>
            <a:r>
              <a:rPr lang="en-US" altLang="zh-TW" dirty="0"/>
              <a:t>52</a:t>
            </a:r>
            <a:r>
              <a:rPr lang="zh-TW" altLang="en-US" dirty="0"/>
              <a:t>、</a:t>
            </a:r>
            <a:r>
              <a:rPr lang="en-US" altLang="zh-TW" dirty="0"/>
              <a:t>72 h</a:t>
            </a:r>
            <a:r>
              <a:rPr lang="zh-TW" altLang="en-US" dirty="0"/>
              <a:t>；最大 </a:t>
            </a:r>
            <a:r>
              <a:rPr lang="en-US" altLang="zh-TW" dirty="0"/>
              <a:t>lag </a:t>
            </a:r>
            <a:r>
              <a:rPr lang="zh-TW" altLang="en-US" dirty="0"/>
              <a:t>統一設 </a:t>
            </a:r>
            <a:r>
              <a:rPr lang="en-US" altLang="zh-TW" dirty="0"/>
              <a:t>120 h </a:t>
            </a:r>
            <a:r>
              <a:rPr lang="zh-TW" altLang="en-US" dirty="0"/>
              <a:t>以免過長。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(7)Rolling-origin </a:t>
            </a:r>
            <a:r>
              <a:rPr lang="zh-TW" altLang="en-US" dirty="0"/>
              <a:t>交叉驗證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每個窗口做 時間序列 </a:t>
            </a:r>
            <a:r>
              <a:rPr lang="en-US" altLang="zh-TW" dirty="0"/>
              <a:t>CV</a:t>
            </a:r>
            <a:r>
              <a:rPr lang="zh-TW" altLang="en-US" dirty="0"/>
              <a:t>（五折），無洩漏。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 </a:t>
            </a:r>
            <a:r>
              <a:rPr lang="en-US" altLang="zh-TW" dirty="0"/>
              <a:t>RMSE/MAE </a:t>
            </a:r>
            <a:r>
              <a:rPr lang="zh-TW" altLang="en-US" dirty="0"/>
              <a:t>比較 → </a:t>
            </a:r>
            <a:r>
              <a:rPr lang="en-US" altLang="zh-TW" dirty="0"/>
              <a:t>72 h(3 d) </a:t>
            </a:r>
            <a:r>
              <a:rPr lang="zh-TW" altLang="en-US" dirty="0"/>
              <a:t>最佳。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結論 </a:t>
            </a:r>
            <a:r>
              <a:rPr lang="en-US" altLang="zh-TW" dirty="0"/>
              <a:t>&amp; </a:t>
            </a:r>
            <a:r>
              <a:rPr lang="zh-TW" altLang="en-US" dirty="0"/>
              <a:t>應用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短期預警：</a:t>
            </a:r>
            <a:r>
              <a:rPr lang="en-US" altLang="zh-TW" dirty="0"/>
              <a:t>24 h </a:t>
            </a:r>
            <a:r>
              <a:rPr lang="zh-TW" altLang="en-US" dirty="0"/>
              <a:t>窗口就夠快、夠好。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1–3 </a:t>
            </a:r>
            <a:r>
              <a:rPr lang="zh-TW" altLang="en-US" dirty="0"/>
              <a:t>天預測：用 </a:t>
            </a:r>
            <a:r>
              <a:rPr lang="en-US" altLang="zh-TW" dirty="0"/>
              <a:t>72 h </a:t>
            </a:r>
            <a:r>
              <a:rPr lang="zh-TW" altLang="en-US" dirty="0"/>
              <a:t>窗口效果最佳（</a:t>
            </a:r>
            <a:r>
              <a:rPr lang="en-US" altLang="zh-TW" dirty="0"/>
              <a:t>RMSE 0.316 µg/m³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207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184A31C9-00A7-5B45-494B-5164E150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23D8152C-7207-C511-7B5F-E64118D8D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BD627E14-B029-E966-B4C5-EB951B247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zh-TW" b="1" dirty="0"/>
              <a:t>1. </a:t>
            </a:r>
            <a:r>
              <a:rPr lang="zh-TW" altLang="en-US" b="1" dirty="0"/>
              <a:t>原始 </a:t>
            </a:r>
            <a:r>
              <a:rPr lang="en-US" altLang="zh-TW" b="1" dirty="0"/>
              <a:t>AQI vs STL </a:t>
            </a:r>
            <a:r>
              <a:rPr lang="zh-TW" altLang="en-US" b="1" dirty="0"/>
              <a:t>殘差序列</a:t>
            </a:r>
          </a:p>
          <a:p>
            <a:r>
              <a:rPr lang="zh-TW" altLang="en-US" b="1" dirty="0"/>
              <a:t>上圖</a:t>
            </a:r>
            <a:r>
              <a:rPr lang="zh-TW" altLang="en-US" dirty="0"/>
              <a:t>：藍線為標準化後的 </a:t>
            </a:r>
            <a:r>
              <a:rPr lang="en-US" altLang="zh-TW" dirty="0"/>
              <a:t>AQI </a:t>
            </a:r>
            <a:r>
              <a:rPr lang="zh-TW" altLang="en-US" dirty="0"/>
              <a:t>時序，紅線為去掉趨勢＋季節性後的殘差。</a:t>
            </a:r>
          </a:p>
          <a:p>
            <a:r>
              <a:rPr lang="zh-TW" altLang="en-US" b="1" dirty="0"/>
              <a:t>觀察</a:t>
            </a:r>
            <a:r>
              <a:rPr lang="zh-TW" altLang="en-US" dirty="0"/>
              <a:t>：</a:t>
            </a:r>
            <a:r>
              <a:rPr lang="en-US" altLang="zh-TW" dirty="0"/>
              <a:t>STL </a:t>
            </a:r>
            <a:r>
              <a:rPr lang="zh-TW" altLang="en-US" dirty="0"/>
              <a:t>殘差已去除長期波動，只剩較小振盪與極端突變，表明大部分日夜循環及假日效應都被吸收在 </a:t>
            </a:r>
            <a:r>
              <a:rPr lang="en-US" altLang="zh-TW" dirty="0"/>
              <a:t>seasonal/trend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indent="0">
              <a:buNone/>
            </a:pPr>
            <a:r>
              <a:rPr lang="en-US" altLang="zh-TW" b="1" dirty="0"/>
              <a:t>2. </a:t>
            </a:r>
            <a:r>
              <a:rPr lang="zh-TW" altLang="en-US" b="1" dirty="0"/>
              <a:t>殘差序列的 </a:t>
            </a:r>
            <a:r>
              <a:rPr lang="en-US" altLang="zh-TW" b="1" dirty="0"/>
              <a:t>ACF / PACF</a:t>
            </a:r>
          </a:p>
          <a:p>
            <a:r>
              <a:rPr lang="en-US" altLang="zh-TW" b="1" dirty="0"/>
              <a:t>ACF (</a:t>
            </a:r>
            <a:r>
              <a:rPr lang="zh-TW" altLang="en-US" b="1" dirty="0"/>
              <a:t>左中</a:t>
            </a:r>
            <a:r>
              <a:rPr lang="en-US" altLang="zh-TW" b="1" dirty="0"/>
              <a:t>)</a:t>
            </a:r>
            <a:r>
              <a:rPr lang="zh-TW" altLang="en-US" dirty="0"/>
              <a:t>：只有在 </a:t>
            </a:r>
            <a:r>
              <a:rPr lang="en-US" altLang="zh-TW" dirty="0"/>
              <a:t>24 h</a:t>
            </a:r>
            <a:r>
              <a:rPr lang="zh-TW" altLang="en-US" dirty="0"/>
              <a:t>、</a:t>
            </a:r>
            <a:r>
              <a:rPr lang="en-US" altLang="zh-TW" dirty="0"/>
              <a:t>48 h</a:t>
            </a:r>
            <a:r>
              <a:rPr lang="zh-TW" altLang="en-US" dirty="0"/>
              <a:t>、</a:t>
            </a:r>
            <a:r>
              <a:rPr lang="en-US" altLang="zh-TW" dirty="0"/>
              <a:t>72 h… </a:t>
            </a:r>
            <a:r>
              <a:rPr lang="zh-TW" altLang="en-US" dirty="0"/>
              <a:t>等日週期倍數出現明顯峰值，其他 </a:t>
            </a:r>
            <a:r>
              <a:rPr lang="en-US" altLang="zh-TW" dirty="0"/>
              <a:t>lag </a:t>
            </a:r>
            <a:r>
              <a:rPr lang="zh-TW" altLang="en-US" dirty="0"/>
              <a:t>幾乎接近 </a:t>
            </a:r>
            <a:r>
              <a:rPr lang="en-US" altLang="zh-TW" dirty="0"/>
              <a:t>0 → </a:t>
            </a:r>
            <a:r>
              <a:rPr lang="zh-TW" altLang="en-US" dirty="0"/>
              <a:t>殘差已近白噪音。</a:t>
            </a:r>
          </a:p>
          <a:p>
            <a:r>
              <a:rPr lang="en-US" altLang="zh-TW" b="1" dirty="0"/>
              <a:t>PACF (</a:t>
            </a:r>
            <a:r>
              <a:rPr lang="zh-TW" altLang="en-US" b="1" dirty="0"/>
              <a:t>右中</a:t>
            </a:r>
            <a:r>
              <a:rPr lang="en-US" altLang="zh-TW" b="1" dirty="0"/>
              <a:t>)</a:t>
            </a:r>
            <a:r>
              <a:rPr lang="zh-TW" altLang="en-US" dirty="0"/>
              <a:t>：除了同樣的季節性尖刺，其餘偏自相關在 </a:t>
            </a:r>
            <a:r>
              <a:rPr lang="en-US" altLang="zh-TW" dirty="0"/>
              <a:t>lag&gt;1 </a:t>
            </a:r>
            <a:r>
              <a:rPr lang="zh-TW" altLang="en-US" dirty="0"/>
              <a:t>迅速衰減至 </a:t>
            </a:r>
            <a:r>
              <a:rPr lang="en-US" altLang="zh-TW" dirty="0"/>
              <a:t>±0.1 </a:t>
            </a:r>
            <a:r>
              <a:rPr lang="zh-TW" altLang="en-US" dirty="0"/>
              <a:t>以內 → 低階 </a:t>
            </a:r>
            <a:r>
              <a:rPr lang="en-US" altLang="zh-TW" dirty="0"/>
              <a:t>AR </a:t>
            </a:r>
            <a:r>
              <a:rPr lang="zh-TW" altLang="en-US" dirty="0"/>
              <a:t>成分已移除。</a:t>
            </a:r>
          </a:p>
          <a:p>
            <a:pPr marL="158750" indent="0">
              <a:buNone/>
            </a:pPr>
            <a:r>
              <a:rPr lang="en-US" altLang="zh-TW" b="1" dirty="0"/>
              <a:t>3. </a:t>
            </a:r>
            <a:r>
              <a:rPr lang="zh-TW" altLang="en-US" b="1" dirty="0"/>
              <a:t>殘差的 </a:t>
            </a:r>
            <a:r>
              <a:rPr lang="en-US" altLang="zh-TW" b="1" dirty="0"/>
              <a:t>Pearson |r| vs MI</a:t>
            </a:r>
            <a:r>
              <a:rPr lang="zh-TW" altLang="en-US" b="1" dirty="0"/>
              <a:t>（第 </a:t>
            </a:r>
            <a:r>
              <a:rPr lang="en-US" altLang="zh-TW" b="1" dirty="0"/>
              <a:t>3 </a:t>
            </a:r>
            <a:r>
              <a:rPr lang="zh-TW" altLang="en-US" b="1" dirty="0"/>
              <a:t>排）</a:t>
            </a:r>
          </a:p>
          <a:p>
            <a:r>
              <a:rPr lang="zh-TW" altLang="en-US" b="1" dirty="0"/>
              <a:t>線性相關 </a:t>
            </a:r>
            <a:r>
              <a:rPr lang="en-US" altLang="zh-TW" b="1" dirty="0"/>
              <a:t>(Pearson)</a:t>
            </a:r>
            <a:r>
              <a:rPr lang="zh-TW" altLang="en-US" dirty="0"/>
              <a:t>：各 </a:t>
            </a:r>
            <a:r>
              <a:rPr lang="en-US" altLang="zh-TW" dirty="0"/>
              <a:t>lag </a:t>
            </a:r>
            <a:r>
              <a:rPr lang="zh-TW" altLang="en-US" dirty="0"/>
              <a:t>幾乎落在 </a:t>
            </a:r>
            <a:r>
              <a:rPr lang="en-US" altLang="zh-TW" dirty="0"/>
              <a:t>0.0–0.05 </a:t>
            </a:r>
            <a:r>
              <a:rPr lang="zh-TW" altLang="en-US" dirty="0"/>
              <a:t>範圍內，無明顯長程線性依賴。</a:t>
            </a:r>
          </a:p>
          <a:p>
            <a:r>
              <a:rPr lang="zh-TW" altLang="en-US" b="1" dirty="0"/>
              <a:t>非線性依賴 </a:t>
            </a:r>
            <a:r>
              <a:rPr lang="en-US" altLang="zh-TW" b="1" dirty="0"/>
              <a:t>(MI)</a:t>
            </a:r>
            <a:r>
              <a:rPr lang="zh-TW" altLang="en-US" dirty="0"/>
              <a:t>：處於基線附近微幅波動，沒有新的顯著峰值 → 殘差中線性與非線性可預測訊號都已弱化。</a:t>
            </a:r>
          </a:p>
          <a:p>
            <a:pPr marL="158750" indent="0">
              <a:buNone/>
            </a:pPr>
            <a:r>
              <a:rPr lang="en-US" altLang="zh-TW" b="1" dirty="0"/>
              <a:t>4. </a:t>
            </a:r>
            <a:r>
              <a:rPr lang="zh-TW" altLang="en-US" b="1" dirty="0"/>
              <a:t>滾動交叉驗證結果（第 </a:t>
            </a:r>
            <a:r>
              <a:rPr lang="en-US" altLang="zh-TW" b="1" dirty="0"/>
              <a:t>4 </a:t>
            </a:r>
            <a:r>
              <a:rPr lang="zh-TW" altLang="en-US" b="1" dirty="0"/>
              <a:t>排左）</a:t>
            </a:r>
          </a:p>
          <a:p>
            <a:r>
              <a:rPr lang="zh-TW" altLang="en-US" dirty="0"/>
              <a:t>隨著滑窗從 </a:t>
            </a:r>
            <a:r>
              <a:rPr lang="en-US" altLang="zh-TW" dirty="0"/>
              <a:t>24→48→72 h </a:t>
            </a:r>
            <a:r>
              <a:rPr lang="zh-TW" altLang="en-US" dirty="0"/>
              <a:t>拉長，</a:t>
            </a:r>
            <a:r>
              <a:rPr lang="en-US" altLang="zh-TW" dirty="0"/>
              <a:t>RMSE </a:t>
            </a:r>
            <a:r>
              <a:rPr lang="zh-TW" altLang="en-US" dirty="0"/>
              <a:t>緩降，</a:t>
            </a:r>
            <a:r>
              <a:rPr lang="en-US" altLang="zh-TW" b="1" dirty="0"/>
              <a:t>72 h</a:t>
            </a:r>
            <a:r>
              <a:rPr lang="zh-TW" altLang="en-US" dirty="0"/>
              <a:t> 取得最低誤差（紅星標記）。</a:t>
            </a:r>
          </a:p>
          <a:p>
            <a:r>
              <a:rPr lang="zh-TW" altLang="en-US" dirty="0"/>
              <a:t>印證：雖殘差近白噪，但保留前三天資訊仍略有助於預測。</a:t>
            </a:r>
          </a:p>
          <a:p>
            <a:pPr marL="158750" indent="0">
              <a:buNone/>
            </a:pPr>
            <a:r>
              <a:rPr lang="en-US" altLang="zh-TW" b="1" dirty="0"/>
              <a:t>5. MI Bin </a:t>
            </a:r>
            <a:r>
              <a:rPr lang="zh-TW" altLang="en-US" b="1" dirty="0"/>
              <a:t>敏感度（第 </a:t>
            </a:r>
            <a:r>
              <a:rPr lang="en-US" altLang="zh-TW" b="1" dirty="0"/>
              <a:t>4 </a:t>
            </a:r>
            <a:r>
              <a:rPr lang="zh-TW" altLang="en-US" b="1" dirty="0"/>
              <a:t>排右）</a:t>
            </a:r>
          </a:p>
          <a:p>
            <a:r>
              <a:rPr lang="zh-TW" altLang="en-US" dirty="0"/>
              <a:t>不同分箱數（</a:t>
            </a:r>
            <a:r>
              <a:rPr lang="en-US" altLang="zh-TW" dirty="0"/>
              <a:t>5/10/15/20</a:t>
            </a:r>
            <a:r>
              <a:rPr lang="zh-TW" altLang="en-US" dirty="0"/>
              <a:t>）計算 </a:t>
            </a:r>
            <a:r>
              <a:rPr lang="en-US" altLang="zh-TW" dirty="0"/>
              <a:t>MI</a:t>
            </a:r>
            <a:r>
              <a:rPr lang="zh-TW" altLang="en-US" dirty="0"/>
              <a:t>，峰值位置皆落在 </a:t>
            </a:r>
            <a:r>
              <a:rPr lang="en-US" altLang="zh-TW" dirty="0"/>
              <a:t>72 h </a:t>
            </a:r>
            <a:r>
              <a:rPr lang="zh-TW" altLang="en-US" dirty="0"/>
              <a:t>附近，顯示 </a:t>
            </a:r>
            <a:r>
              <a:rPr lang="en-US" altLang="zh-TW" dirty="0"/>
              <a:t>MI </a:t>
            </a:r>
            <a:r>
              <a:rPr lang="zh-TW" altLang="en-US" dirty="0"/>
              <a:t>計算對分箱設定不敏感。</a:t>
            </a:r>
          </a:p>
        </p:txBody>
      </p:sp>
    </p:spTree>
    <p:extLst>
      <p:ext uri="{BB962C8B-B14F-4D97-AF65-F5344CB8AC3E}">
        <p14:creationId xmlns:p14="http://schemas.microsoft.com/office/powerpoint/2010/main" val="926473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5EA6F94B-28E5-942F-7B98-46861286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0A1E4CA1-FADA-E1C8-9557-D1C86D4C9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DAC18581-D7A6-D68D-4EC7-09B2D091DB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為什麼要做 </a:t>
            </a:r>
            <a:r>
              <a:rPr lang="en-US" altLang="zh-TW" dirty="0"/>
              <a:t>Lag </a:t>
            </a:r>
            <a:r>
              <a:rPr lang="zh-TW" altLang="en-US" dirty="0"/>
              <a:t>分析？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揭露「時間依賴」</a:t>
            </a:r>
            <a:r>
              <a:rPr lang="en-US" altLang="zh-TW" dirty="0"/>
              <a:t>: </a:t>
            </a:r>
            <a:r>
              <a:rPr lang="zh-TW" altLang="en-US" dirty="0"/>
              <a:t>污染物濃度受排放、氣象、傳輸的 累積效應，現值往往與數小時、數天前高度相關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找出「訊號 </a:t>
            </a:r>
            <a:r>
              <a:rPr lang="en-US" altLang="zh-TW" dirty="0"/>
              <a:t>vs. </a:t>
            </a:r>
            <a:r>
              <a:rPr lang="zh-TW" altLang="en-US" dirty="0"/>
              <a:t>噪訊」</a:t>
            </a:r>
            <a:r>
              <a:rPr lang="en-US" altLang="zh-TW" dirty="0"/>
              <a:t>: </a:t>
            </a:r>
            <a:r>
              <a:rPr lang="zh-TW" altLang="en-US" dirty="0"/>
              <a:t>透過 </a:t>
            </a:r>
            <a:r>
              <a:rPr lang="en-US" altLang="zh-TW" dirty="0"/>
              <a:t>ACF / PACF</a:t>
            </a:r>
            <a:r>
              <a:rPr lang="zh-TW" altLang="en-US" dirty="0"/>
              <a:t>、互信息可分辨 真正有影響 的滯後（</a:t>
            </a:r>
            <a:r>
              <a:rPr lang="en-US" altLang="zh-TW" dirty="0"/>
              <a:t>1 h</a:t>
            </a:r>
            <a:r>
              <a:rPr lang="zh-TW" altLang="en-US" dirty="0"/>
              <a:t>、</a:t>
            </a:r>
            <a:r>
              <a:rPr lang="en-US" altLang="zh-TW" dirty="0"/>
              <a:t>24 h</a:t>
            </a:r>
            <a:r>
              <a:rPr lang="zh-TW" altLang="en-US" dirty="0"/>
              <a:t>、</a:t>
            </a:r>
            <a:r>
              <a:rPr lang="en-US" altLang="zh-TW" dirty="0"/>
              <a:t>72 h⋯</a:t>
            </a:r>
            <a:r>
              <a:rPr lang="zh-TW" altLang="en-US" dirty="0"/>
              <a:t>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決定滑動窗口長度</a:t>
            </a:r>
            <a:r>
              <a:rPr lang="en-US" altLang="zh-TW" dirty="0"/>
              <a:t>: Lag </a:t>
            </a:r>
            <a:r>
              <a:rPr lang="zh-TW" altLang="en-US" dirty="0"/>
              <a:t>分析告訴我們「依賴在第 </a:t>
            </a:r>
            <a:r>
              <a:rPr lang="en-US" altLang="zh-TW" dirty="0"/>
              <a:t>k </a:t>
            </a:r>
            <a:r>
              <a:rPr lang="zh-TW" altLang="en-US" dirty="0"/>
              <a:t>小時後衰減」，是 選窗口大小 的量化依據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對齊物理機制</a:t>
            </a:r>
            <a:r>
              <a:rPr lang="en-US" altLang="zh-TW" dirty="0"/>
              <a:t>: </a:t>
            </a:r>
            <a:r>
              <a:rPr lang="zh-TW" altLang="en-US" dirty="0"/>
              <a:t>風場輸送（</a:t>
            </a:r>
            <a:r>
              <a:rPr lang="en-US" altLang="zh-TW" dirty="0"/>
              <a:t>3 h</a:t>
            </a:r>
            <a:r>
              <a:rPr lang="zh-TW" altLang="en-US" dirty="0"/>
              <a:t>）、日夜排放循環（</a:t>
            </a:r>
            <a:r>
              <a:rPr lang="en-US" altLang="zh-TW" dirty="0"/>
              <a:t>24 h</a:t>
            </a:r>
            <a:r>
              <a:rPr lang="zh-TW" altLang="en-US" dirty="0"/>
              <a:t>）、氣團滯留（</a:t>
            </a:r>
            <a:r>
              <a:rPr lang="en-US" altLang="zh-TW" dirty="0"/>
              <a:t>48–72 h</a:t>
            </a:r>
            <a:r>
              <a:rPr lang="zh-TW" altLang="en-US" dirty="0"/>
              <a:t>）都體現在特定滯後峰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減少資訊洩漏</a:t>
            </a:r>
            <a:r>
              <a:rPr lang="en-US" altLang="zh-TW" dirty="0"/>
              <a:t>: </a:t>
            </a:r>
            <a:r>
              <a:rPr lang="zh-TW" altLang="en-US" dirty="0"/>
              <a:t>先確定最大有效 </a:t>
            </a:r>
            <a:r>
              <a:rPr lang="en-US" altLang="zh-TW" dirty="0"/>
              <a:t>lag</a:t>
            </a:r>
            <a:r>
              <a:rPr lang="zh-TW" altLang="en-US" dirty="0"/>
              <a:t>，再做 </a:t>
            </a:r>
            <a:r>
              <a:rPr lang="en-US" altLang="zh-TW" dirty="0"/>
              <a:t>Rolling-origin CV</a:t>
            </a:r>
            <a:r>
              <a:rPr lang="zh-TW" altLang="en-US" dirty="0"/>
              <a:t>，確保只用「過去」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Lag </a:t>
            </a:r>
            <a:r>
              <a:rPr lang="zh-TW" altLang="en-US" dirty="0"/>
              <a:t>分析＝把「過去多久的空氣還影響現在」量化清楚，讓後續特徵工程、模型設計、交叉驗證都站在正確起跑線。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1276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5EA6F94B-28E5-942F-7B98-46861286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0A1E4CA1-FADA-E1C8-9557-D1C86D4C9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DAC18581-D7A6-D68D-4EC7-09B2D091DB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/>
              <a:t>總結</a:t>
            </a:r>
          </a:p>
          <a:p>
            <a:r>
              <a:rPr lang="zh-TW" altLang="en-US" b="1"/>
              <a:t>直接把所有站同時間的值堆成一條序列去跑 </a:t>
            </a:r>
            <a:r>
              <a:rPr lang="en-US" altLang="zh-TW" b="1"/>
              <a:t>ACF/PACF/MI</a:t>
            </a:r>
            <a:r>
              <a:rPr lang="zh-TW" altLang="en-US" b="1"/>
              <a:t>，會摻雜「站與站交界」和「站間共振」的假訊號。</a:t>
            </a:r>
            <a:br>
              <a:rPr lang="zh-TW" altLang="en-US"/>
            </a:br>
            <a:r>
              <a:rPr lang="zh-TW" altLang="en-US"/>
              <a:t>要做乾淨的「</a:t>
            </a:r>
            <a:r>
              <a:rPr lang="en-US" altLang="zh-TW"/>
              <a:t>AQI </a:t>
            </a:r>
            <a:r>
              <a:rPr lang="zh-TW" altLang="en-US"/>
              <a:t>時間 </a:t>
            </a:r>
            <a:r>
              <a:rPr lang="en-US" altLang="zh-TW"/>
              <a:t>lag </a:t>
            </a:r>
            <a:r>
              <a:rPr lang="zh-TW" altLang="en-US"/>
              <a:t>相關性分析」，最安全的流程是「先對每站做，再把結果匯總」。</a:t>
            </a:r>
          </a:p>
          <a:p>
            <a:r>
              <a:rPr lang="zh-TW" altLang="en-US"/>
              <a:t>這樣你才能確保──圖上看到的 </a:t>
            </a:r>
            <a:r>
              <a:rPr lang="en-US" altLang="zh-TW"/>
              <a:t>24 h</a:t>
            </a:r>
            <a:r>
              <a:rPr lang="zh-TW" altLang="en-US"/>
              <a:t>、</a:t>
            </a:r>
            <a:r>
              <a:rPr lang="en-US" altLang="zh-TW"/>
              <a:t>48 h</a:t>
            </a:r>
            <a:r>
              <a:rPr lang="zh-TW" altLang="en-US"/>
              <a:t>、</a:t>
            </a:r>
            <a:r>
              <a:rPr lang="en-US" altLang="zh-TW"/>
              <a:t>72 h </a:t>
            </a:r>
            <a:r>
              <a:rPr lang="zh-TW" altLang="en-US"/>
              <a:t>峰值，真的是 </a:t>
            </a:r>
            <a:r>
              <a:rPr lang="en-US" altLang="zh-TW"/>
              <a:t>AQI </a:t>
            </a:r>
            <a:r>
              <a:rPr lang="zh-TW" altLang="en-US"/>
              <a:t>在時間維度裡的訊號，不會被空間混合效應誤導。</a:t>
            </a:r>
            <a:br>
              <a:rPr lang="en-US" altLang="zh-TW"/>
            </a:br>
            <a:endParaRPr lang="en-US" altLang="zh-TW"/>
          </a:p>
          <a:p>
            <a:pPr marL="158750" indent="0">
              <a:buNone/>
            </a:pPr>
            <a:endParaRPr lang="en-US" altLang="zh-TW"/>
          </a:p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59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35D1AAF1-6BE2-4C1D-4DFB-E98BBE30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88DFD2C3-D56F-E4F7-9F32-45398282B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DD1A52FA-AB7F-BC93-6A49-71D7CAD4B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為什麼要用「滑動窗口」？</a:t>
            </a:r>
          </a:p>
          <a:p>
            <a:r>
              <a:rPr lang="zh-TW" altLang="en-US" dirty="0"/>
              <a:t>目的 說明 成果效益 </a:t>
            </a:r>
            <a:r>
              <a:rPr lang="zh-TW" altLang="en-US" b="1" dirty="0"/>
              <a:t>把序列切成可餵模型的張量</a:t>
            </a:r>
            <a:r>
              <a:rPr lang="zh-TW" altLang="en-US" dirty="0"/>
              <a:t> 大多數 </a:t>
            </a:r>
            <a:r>
              <a:rPr lang="en-US" altLang="zh-TW" dirty="0"/>
              <a:t>ML / DL </a:t>
            </a:r>
            <a:r>
              <a:rPr lang="zh-TW" altLang="en-US" dirty="0"/>
              <a:t>模型要的輸入是固定長度矩陣 </a:t>
            </a:r>
            <a:r>
              <a:rPr lang="en-US" altLang="zh-TW" dirty="0"/>
              <a:t>(batch, time, features) </a:t>
            </a:r>
            <a:r>
              <a:rPr lang="zh-TW" altLang="en-US" dirty="0"/>
              <a:t>任何演算法（</a:t>
            </a:r>
            <a:r>
              <a:rPr lang="en-US" altLang="zh-TW" dirty="0"/>
              <a:t>LSTM</a:t>
            </a:r>
            <a:r>
              <a:rPr lang="zh-TW" altLang="en-US" dirty="0"/>
              <a:t>、</a:t>
            </a:r>
            <a:r>
              <a:rPr lang="en-US" altLang="zh-TW" dirty="0"/>
              <a:t>CNN</a:t>
            </a:r>
            <a:r>
              <a:rPr lang="zh-TW" altLang="en-US" dirty="0"/>
              <a:t>、</a:t>
            </a:r>
            <a:r>
              <a:rPr lang="en-US" altLang="zh-TW" dirty="0" err="1"/>
              <a:t>LightGBM</a:t>
            </a:r>
            <a:r>
              <a:rPr lang="zh-TW" altLang="en-US" dirty="0"/>
              <a:t>）都可直接套用 </a:t>
            </a:r>
            <a:r>
              <a:rPr lang="zh-TW" altLang="en-US" b="1" dirty="0"/>
              <a:t>保留時間順序</a:t>
            </a:r>
            <a:r>
              <a:rPr lang="zh-TW" altLang="en-US" dirty="0"/>
              <a:t> 每個窗口只含「過去 </a:t>
            </a:r>
            <a:r>
              <a:rPr lang="en-US" altLang="zh-TW" dirty="0" err="1"/>
              <a:t>kk</a:t>
            </a:r>
            <a:r>
              <a:rPr lang="en-US" altLang="zh-TW" dirty="0"/>
              <a:t> </a:t>
            </a:r>
            <a:r>
              <a:rPr lang="zh-TW" altLang="en-US" dirty="0"/>
              <a:t>小時 → 未來 </a:t>
            </a:r>
            <a:r>
              <a:rPr lang="en-US" altLang="zh-TW" dirty="0" err="1"/>
              <a:t>hh</a:t>
            </a:r>
            <a:r>
              <a:rPr lang="en-US" altLang="zh-TW" dirty="0"/>
              <a:t> </a:t>
            </a:r>
            <a:r>
              <a:rPr lang="zh-TW" altLang="en-US" dirty="0"/>
              <a:t>小時」的資訊 避免未來資料洩漏，符合因果 </a:t>
            </a:r>
            <a:r>
              <a:rPr lang="zh-TW" altLang="en-US" b="1" dirty="0"/>
              <a:t>讓一筆資料產生多筆訓練樣本</a:t>
            </a:r>
            <a:r>
              <a:rPr lang="zh-TW" altLang="en-US" dirty="0"/>
              <a:t> 逐步平移 </a:t>
            </a:r>
            <a:r>
              <a:rPr lang="en-US" altLang="zh-TW" dirty="0"/>
              <a:t>+1 step </a:t>
            </a:r>
            <a:r>
              <a:rPr lang="zh-TW" altLang="en-US" dirty="0"/>
              <a:t>可把 </a:t>
            </a:r>
            <a:r>
              <a:rPr lang="en-US" altLang="zh-TW" dirty="0"/>
              <a:t>3 </a:t>
            </a:r>
            <a:r>
              <a:rPr lang="zh-TW" altLang="en-US" dirty="0"/>
              <a:t>年資料擴充成數百萬個樣本 改善模型泛化，支援深度學習所需的大量樣本 </a:t>
            </a:r>
            <a:r>
              <a:rPr lang="zh-TW" altLang="en-US" b="1" dirty="0"/>
              <a:t>適配不同預測任務</a:t>
            </a:r>
            <a:r>
              <a:rPr lang="zh-TW" altLang="en-US" dirty="0"/>
              <a:t> 改 </a:t>
            </a:r>
            <a:r>
              <a:rPr lang="en-US" altLang="zh-TW" dirty="0" err="1"/>
              <a:t>input_seq_len</a:t>
            </a:r>
            <a:r>
              <a:rPr lang="zh-TW" altLang="en-US" dirty="0"/>
              <a:t>、</a:t>
            </a:r>
            <a:r>
              <a:rPr lang="en-US" altLang="zh-TW" dirty="0" err="1"/>
              <a:t>output_horizon</a:t>
            </a:r>
            <a:r>
              <a:rPr lang="en-US" altLang="zh-TW" dirty="0"/>
              <a:t> </a:t>
            </a:r>
            <a:r>
              <a:rPr lang="zh-TW" altLang="en-US" dirty="0"/>
              <a:t>就能覆蓋 </a:t>
            </a:r>
            <a:r>
              <a:rPr lang="en-US" altLang="zh-TW" dirty="0"/>
              <a:t>1 h ~ 5 d </a:t>
            </a:r>
            <a:r>
              <a:rPr lang="zh-TW" altLang="en-US" dirty="0"/>
              <a:t>預測 同一管線可以服務短、中、長期三種場景 </a:t>
            </a:r>
            <a:r>
              <a:rPr lang="zh-TW" altLang="en-US" b="1" dirty="0"/>
              <a:t>核心參數（回顧）</a:t>
            </a:r>
          </a:p>
          <a:p>
            <a:r>
              <a:rPr lang="zh-TW" altLang="en-US" dirty="0"/>
              <a:t>變數 含義 本系統預設 </a:t>
            </a:r>
            <a:r>
              <a:rPr lang="en-US" altLang="zh-TW" dirty="0" err="1"/>
              <a:t>input_seq_len</a:t>
            </a:r>
            <a:r>
              <a:rPr lang="en-US" altLang="zh-TW" dirty="0"/>
              <a:t> </a:t>
            </a:r>
            <a:r>
              <a:rPr lang="zh-TW" altLang="en-US" dirty="0"/>
              <a:t>輸入序列長度 </a:t>
            </a:r>
            <a:r>
              <a:rPr lang="en-US" altLang="zh-TW" dirty="0" err="1"/>
              <a:t>kk</a:t>
            </a:r>
            <a:r>
              <a:rPr lang="en-US" altLang="zh-TW" dirty="0"/>
              <a:t> </a:t>
            </a:r>
            <a:r>
              <a:rPr lang="en-US" altLang="zh-TW" b="1" dirty="0"/>
              <a:t>72</a:t>
            </a:r>
            <a:r>
              <a:rPr lang="zh-TW" altLang="en-US" dirty="0"/>
              <a:t>（</a:t>
            </a:r>
            <a:r>
              <a:rPr lang="en-US" altLang="zh-TW" dirty="0"/>
              <a:t>=3 d</a:t>
            </a:r>
            <a:r>
              <a:rPr lang="zh-TW" altLang="en-US" dirty="0"/>
              <a:t>） </a:t>
            </a:r>
            <a:r>
              <a:rPr lang="en-US" altLang="zh-TW" dirty="0" err="1"/>
              <a:t>output_horizon</a:t>
            </a:r>
            <a:r>
              <a:rPr lang="en-US" altLang="zh-TW" dirty="0"/>
              <a:t> </a:t>
            </a:r>
            <a:r>
              <a:rPr lang="zh-TW" altLang="en-US" dirty="0"/>
              <a:t>預測步長 </a:t>
            </a:r>
            <a:r>
              <a:rPr lang="en-US" altLang="zh-TW" dirty="0" err="1"/>
              <a:t>hh</a:t>
            </a:r>
            <a:r>
              <a:rPr lang="en-US" altLang="zh-TW" dirty="0"/>
              <a:t> </a:t>
            </a:r>
            <a:r>
              <a:rPr lang="en-US" altLang="zh-TW" b="1" dirty="0"/>
              <a:t>1</a:t>
            </a:r>
            <a:r>
              <a:rPr lang="zh-TW" altLang="en-US" dirty="0"/>
              <a:t>（</a:t>
            </a:r>
            <a:r>
              <a:rPr lang="en-US" altLang="zh-TW" dirty="0"/>
              <a:t>=</a:t>
            </a:r>
            <a:r>
              <a:rPr lang="zh-TW" altLang="en-US" dirty="0"/>
              <a:t>下一小時） </a:t>
            </a:r>
            <a:r>
              <a:rPr lang="en-US" altLang="zh-TW" dirty="0"/>
              <a:t>stride </a:t>
            </a:r>
            <a:r>
              <a:rPr lang="zh-TW" altLang="en-US" dirty="0"/>
              <a:t>每次平移的步長 </a:t>
            </a:r>
            <a:r>
              <a:rPr lang="en-US" altLang="zh-TW" b="1" dirty="0"/>
              <a:t>1</a:t>
            </a:r>
            <a:r>
              <a:rPr lang="zh-TW" altLang="en-US" dirty="0"/>
              <a:t>（最充分利用數據） </a:t>
            </a:r>
            <a:r>
              <a:rPr lang="en-US" altLang="zh-TW" dirty="0"/>
              <a:t>overlap </a:t>
            </a:r>
            <a:r>
              <a:rPr lang="zh-TW" altLang="en-US" dirty="0"/>
              <a:t>分塊重疊長度 </a:t>
            </a:r>
            <a:r>
              <a:rPr lang="en-US" altLang="zh-TW" dirty="0"/>
              <a:t>k + h – 1 (=72) </a:t>
            </a:r>
            <a:r>
              <a:rPr lang="en-US" altLang="zh-TW" dirty="0" err="1"/>
              <a:t>chunk_size</a:t>
            </a:r>
            <a:r>
              <a:rPr lang="en-US" altLang="zh-TW" dirty="0"/>
              <a:t> </a:t>
            </a:r>
            <a:r>
              <a:rPr lang="zh-TW" altLang="en-US" dirty="0"/>
              <a:t>大檔一次讀入筆數 </a:t>
            </a:r>
            <a:r>
              <a:rPr lang="en-US" altLang="zh-TW" b="1" dirty="0"/>
              <a:t>200 000</a:t>
            </a:r>
            <a:r>
              <a:rPr lang="zh-TW" altLang="en-US" dirty="0"/>
              <a:t> </a:t>
            </a:r>
            <a:r>
              <a:rPr lang="en-US" altLang="zh-TW" b="1" dirty="0"/>
              <a:t>Windows </a:t>
            </a:r>
            <a:r>
              <a:rPr lang="zh-TW" altLang="en-US" b="1" dirty="0"/>
              <a:t>產生流程</a:t>
            </a:r>
          </a:p>
          <a:p>
            <a:r>
              <a:rPr lang="zh-TW" altLang="en-US" b="1" dirty="0"/>
              <a:t>定位序列起點</a:t>
            </a:r>
            <a:endParaRPr lang="zh-TW" altLang="en-US" dirty="0"/>
          </a:p>
          <a:p>
            <a:pPr lvl="1"/>
            <a:r>
              <a:rPr lang="zh-TW" altLang="en-US" dirty="0"/>
              <a:t>先在整檔或分塊資料內找到第一筆有效觀測 </a:t>
            </a:r>
            <a:r>
              <a:rPr lang="en-US" altLang="zh-TW" dirty="0"/>
              <a:t>t1t_1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切第一個窗口</a:t>
            </a:r>
            <a:endParaRPr lang="zh-TW" altLang="en-US" dirty="0"/>
          </a:p>
          <a:p>
            <a:r>
              <a:rPr lang="en-US" altLang="zh-TW" dirty="0"/>
              <a:t>X₁ = [t₁ … t₇₂] → y₁ = t₇₃ </a:t>
            </a:r>
          </a:p>
          <a:p>
            <a:r>
              <a:rPr lang="zh-TW" altLang="en-US" b="1" dirty="0"/>
              <a:t>按 </a:t>
            </a:r>
            <a:r>
              <a:rPr lang="en-US" altLang="zh-TW" b="1" dirty="0"/>
              <a:t>stride </a:t>
            </a:r>
            <a:r>
              <a:rPr lang="zh-TW" altLang="en-US" b="1" dirty="0"/>
              <a:t>滑動</a:t>
            </a:r>
            <a:endParaRPr lang="zh-TW" altLang="en-US" dirty="0"/>
          </a:p>
          <a:p>
            <a:pPr lvl="1"/>
            <a:r>
              <a:rPr lang="zh-TW" altLang="en-US" dirty="0"/>
              <a:t>下一個窗口從 </a:t>
            </a:r>
            <a:r>
              <a:rPr lang="en-US" altLang="zh-TW" dirty="0"/>
              <a:t>t2t₂ </a:t>
            </a:r>
            <a:r>
              <a:rPr lang="zh-TW" altLang="en-US" dirty="0"/>
              <a:t>開始：</a:t>
            </a:r>
            <a:r>
              <a:rPr lang="en-US" altLang="zh-TW" dirty="0"/>
              <a:t>X₂=[t₂…t₇₃] → y₂=t₇₄</a:t>
            </a:r>
          </a:p>
          <a:p>
            <a:pPr lvl="1"/>
            <a:r>
              <a:rPr lang="zh-TW" altLang="en-US" dirty="0"/>
              <a:t>一直滑到 </a:t>
            </a:r>
            <a:r>
              <a:rPr lang="en-US" altLang="zh-TW" b="1" dirty="0"/>
              <a:t>tn−k−h+1t_{n−k−h+1}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邊界條件</a:t>
            </a:r>
            <a:endParaRPr lang="zh-TW" altLang="en-US" dirty="0"/>
          </a:p>
          <a:p>
            <a:pPr lvl="1"/>
            <a:r>
              <a:rPr lang="zh-TW" altLang="en-US" dirty="0"/>
              <a:t>若遇缺值，依預先補好或丟棄策略，確保每個窗口完整。</a:t>
            </a:r>
          </a:p>
          <a:p>
            <a:r>
              <a:rPr lang="zh-TW" altLang="en-US" b="1" dirty="0"/>
              <a:t>輸出格式</a:t>
            </a:r>
            <a:endParaRPr lang="zh-TW" altLang="en-US" dirty="0"/>
          </a:p>
          <a:p>
            <a:pPr lvl="1"/>
            <a:r>
              <a:rPr lang="zh-TW" altLang="en-US" b="1" dirty="0"/>
              <a:t>小檔</a:t>
            </a:r>
            <a:r>
              <a:rPr lang="zh-TW" altLang="en-US" dirty="0"/>
              <a:t>：單一 </a:t>
            </a:r>
            <a:r>
              <a:rPr lang="en-US" altLang="zh-TW" dirty="0"/>
              <a:t>.</a:t>
            </a:r>
            <a:r>
              <a:rPr lang="en-US" altLang="zh-TW" dirty="0" err="1"/>
              <a:t>rds</a:t>
            </a:r>
            <a:r>
              <a:rPr lang="zh-TW" altLang="en-US" dirty="0"/>
              <a:t>，內容 </a:t>
            </a:r>
            <a:r>
              <a:rPr lang="en-US" altLang="zh-TW" dirty="0"/>
              <a:t>array(</a:t>
            </a:r>
            <a:r>
              <a:rPr lang="en-US" altLang="zh-TW" dirty="0" err="1"/>
              <a:t>n_window</a:t>
            </a:r>
            <a:r>
              <a:rPr lang="en-US" altLang="zh-TW" dirty="0"/>
              <a:t>, k, f)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b="1" dirty="0"/>
              <a:t>大檔</a:t>
            </a:r>
            <a:r>
              <a:rPr lang="zh-TW" altLang="en-US" dirty="0"/>
              <a:t>：每 </a:t>
            </a:r>
            <a:r>
              <a:rPr lang="en-US" altLang="zh-TW" dirty="0" err="1"/>
              <a:t>chunk_size</a:t>
            </a:r>
            <a:r>
              <a:rPr lang="en-US" altLang="zh-TW" dirty="0"/>
              <a:t> </a:t>
            </a:r>
            <a:r>
              <a:rPr lang="zh-TW" altLang="en-US" dirty="0"/>
              <a:t>筆輸出一個區塊 </a:t>
            </a:r>
            <a:r>
              <a:rPr lang="en-US" altLang="zh-TW" dirty="0"/>
              <a:t>+ </a:t>
            </a:r>
            <a:r>
              <a:rPr lang="zh-TW" altLang="en-US" dirty="0"/>
              <a:t>一份 </a:t>
            </a:r>
            <a:r>
              <a:rPr lang="en-US" altLang="zh-TW" dirty="0"/>
              <a:t>index </a:t>
            </a:r>
            <a:r>
              <a:rPr lang="zh-TW" altLang="en-US" dirty="0"/>
              <a:t>描述全部窗口位置。</a:t>
            </a:r>
          </a:p>
          <a:p>
            <a:r>
              <a:rPr lang="zh-TW" altLang="en-US" b="1" dirty="0"/>
              <a:t>為何要「分塊 </a:t>
            </a:r>
            <a:r>
              <a:rPr lang="en-US" altLang="zh-TW" b="1" dirty="0"/>
              <a:t>+ </a:t>
            </a:r>
            <a:r>
              <a:rPr lang="zh-TW" altLang="en-US" b="1" dirty="0"/>
              <a:t>重疊 </a:t>
            </a:r>
            <a:r>
              <a:rPr lang="en-US" altLang="zh-TW" b="1" dirty="0"/>
              <a:t>72 </a:t>
            </a:r>
            <a:r>
              <a:rPr lang="zh-TW" altLang="en-US" b="1" dirty="0"/>
              <a:t>筆」？</a:t>
            </a:r>
          </a:p>
          <a:p>
            <a:r>
              <a:rPr lang="zh-TW" altLang="en-US" dirty="0"/>
              <a:t>挑戰 分塊策略解決 </a:t>
            </a:r>
            <a:r>
              <a:rPr lang="en-US" altLang="zh-TW" dirty="0"/>
              <a:t>1. </a:t>
            </a:r>
            <a:r>
              <a:rPr lang="zh-TW" altLang="en-US" dirty="0"/>
              <a:t>檔案</a:t>
            </a:r>
            <a:r>
              <a:rPr lang="en-US" altLang="zh-TW" dirty="0"/>
              <a:t>&gt;1 GB </a:t>
            </a:r>
            <a:r>
              <a:rPr lang="zh-TW" altLang="en-US" dirty="0"/>
              <a:t>直接載入會炸 </a:t>
            </a:r>
            <a:r>
              <a:rPr lang="en-US" altLang="zh-TW" dirty="0"/>
              <a:t>64 GB RAM </a:t>
            </a:r>
            <a:r>
              <a:rPr lang="zh-TW" altLang="en-US" dirty="0"/>
              <a:t>每次只讀 </a:t>
            </a:r>
            <a:r>
              <a:rPr lang="en-US" altLang="zh-TW" dirty="0"/>
              <a:t>200 K </a:t>
            </a:r>
            <a:r>
              <a:rPr lang="zh-TW" altLang="en-US" dirty="0"/>
              <a:t>行，不超 </a:t>
            </a:r>
            <a:r>
              <a:rPr lang="en-US" altLang="zh-TW" dirty="0"/>
              <a:t>RAM 2. </a:t>
            </a:r>
            <a:r>
              <a:rPr lang="zh-TW" altLang="en-US" dirty="0"/>
              <a:t>若兩塊之間沒有重疊，切窗會斷裂 把塊尾 </a:t>
            </a:r>
            <a:r>
              <a:rPr lang="zh-TW" altLang="en-US" i="1" dirty="0"/>
              <a:t>多保留 </a:t>
            </a:r>
            <a:r>
              <a:rPr lang="en-US" altLang="zh-TW" i="1" dirty="0"/>
              <a:t>72 </a:t>
            </a:r>
            <a:r>
              <a:rPr lang="zh-TW" altLang="en-US" i="1" dirty="0"/>
              <a:t>筆</a:t>
            </a:r>
            <a:r>
              <a:rPr lang="zh-TW" altLang="en-US" dirty="0"/>
              <a:t> 到下一塊 → 窗口連續、無遺漏 </a:t>
            </a:r>
            <a:r>
              <a:rPr lang="en-US" altLang="zh-TW" dirty="0"/>
              <a:t>3. </a:t>
            </a:r>
            <a:r>
              <a:rPr lang="zh-TW" altLang="en-US" dirty="0"/>
              <a:t>並行處理需資料獨立 每塊的窗口自己成檔，</a:t>
            </a:r>
            <a:r>
              <a:rPr lang="en-US" altLang="zh-TW" dirty="0"/>
              <a:t>CPU </a:t>
            </a:r>
            <a:r>
              <a:rPr lang="zh-TW" altLang="en-US" dirty="0"/>
              <a:t>可分工，錯一塊不影響其他塊 </a:t>
            </a:r>
            <a:r>
              <a:rPr lang="zh-TW" altLang="en-US" b="1" dirty="0"/>
              <a:t>視覺化示意</a:t>
            </a:r>
          </a:p>
          <a:p>
            <a:r>
              <a:rPr lang="en-US" altLang="zh-TW" dirty="0"/>
              <a:t>t1 … t72 | t73 … t144 | … └─</a:t>
            </a:r>
            <a:r>
              <a:rPr lang="zh-TW" altLang="en-US" dirty="0"/>
              <a:t>塊</a:t>
            </a:r>
            <a:r>
              <a:rPr lang="en-US" altLang="zh-TW" dirty="0"/>
              <a:t>1─────┴──────</a:t>
            </a:r>
            <a:r>
              <a:rPr lang="zh-TW" altLang="en-US" dirty="0"/>
              <a:t>塊</a:t>
            </a:r>
            <a:r>
              <a:rPr lang="en-US" altLang="zh-TW" dirty="0"/>
              <a:t>2─┘ ▲&lt;─72─&gt;▲ (</a:t>
            </a:r>
            <a:r>
              <a:rPr lang="zh-TW" altLang="en-US" dirty="0"/>
              <a:t>重疊區</a:t>
            </a:r>
            <a:r>
              <a:rPr lang="en-US" altLang="zh-TW" dirty="0"/>
              <a:t>) </a:t>
            </a:r>
            <a:r>
              <a:rPr lang="zh-TW" altLang="en-US" dirty="0"/>
              <a:t>任何跨塊窗口（灰區）都在重疊段被完整生成一次，保證「沒有遺珠、沒有重複」。</a:t>
            </a:r>
          </a:p>
          <a:p>
            <a:r>
              <a:rPr lang="zh-TW" altLang="en-US" b="1" dirty="0"/>
              <a:t>典型操作實例</a:t>
            </a:r>
          </a:p>
          <a:p>
            <a:r>
              <a:rPr lang="en-US" altLang="zh-TW" dirty="0"/>
              <a:t># 72×1 </a:t>
            </a:r>
            <a:r>
              <a:rPr lang="zh-TW" altLang="en-US" dirty="0"/>
              <a:t>設定 → 適合 </a:t>
            </a:r>
            <a:r>
              <a:rPr lang="en-US" altLang="zh-TW" dirty="0"/>
              <a:t>3 d </a:t>
            </a:r>
            <a:r>
              <a:rPr lang="zh-TW" altLang="en-US" dirty="0"/>
              <a:t>內預報 </a:t>
            </a:r>
            <a:r>
              <a:rPr lang="en-US" altLang="zh-TW" dirty="0" err="1"/>
              <a:t>input_seq_len</a:t>
            </a:r>
            <a:r>
              <a:rPr lang="en-US" altLang="zh-TW" dirty="0"/>
              <a:t> &lt;- 72 </a:t>
            </a:r>
            <a:r>
              <a:rPr lang="en-US" altLang="zh-TW" dirty="0" err="1"/>
              <a:t>output_horizon</a:t>
            </a:r>
            <a:r>
              <a:rPr lang="en-US" altLang="zh-TW" dirty="0"/>
              <a:t> &lt;- 1 stride &lt;- 1 # </a:t>
            </a:r>
            <a:r>
              <a:rPr lang="zh-TW" altLang="en-US" dirty="0"/>
              <a:t>生成第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個窗口 </a:t>
            </a:r>
            <a:r>
              <a:rPr lang="en-US" altLang="zh-TW" dirty="0"/>
              <a:t>(</a:t>
            </a:r>
            <a:r>
              <a:rPr lang="zh-TW" altLang="en-US" dirty="0"/>
              <a:t>概念示範</a:t>
            </a:r>
            <a:r>
              <a:rPr lang="en-US" altLang="zh-TW" dirty="0"/>
              <a:t>) </a:t>
            </a:r>
            <a:r>
              <a:rPr lang="en-US" altLang="zh-TW" dirty="0" err="1"/>
              <a:t>make_window</a:t>
            </a:r>
            <a:r>
              <a:rPr lang="en-US" altLang="zh-TW" dirty="0"/>
              <a:t> &lt;- function(</a:t>
            </a:r>
            <a:r>
              <a:rPr lang="en-US" altLang="zh-TW" dirty="0" err="1"/>
              <a:t>ts_vec</a:t>
            </a:r>
            <a:r>
              <a:rPr lang="en-US" altLang="zh-TW" dirty="0"/>
              <a:t>, </a:t>
            </a:r>
            <a:r>
              <a:rPr lang="en-US" altLang="zh-TW" dirty="0" err="1"/>
              <a:t>i</a:t>
            </a:r>
            <a:r>
              <a:rPr lang="en-US" altLang="zh-TW" dirty="0"/>
              <a:t>, k=72, h=1) { list( X = </a:t>
            </a:r>
            <a:r>
              <a:rPr lang="en-US" altLang="zh-TW" dirty="0" err="1"/>
              <a:t>ts_vec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:(i+k-1)], y = </a:t>
            </a:r>
            <a:r>
              <a:rPr lang="en-US" altLang="zh-TW" dirty="0" err="1"/>
              <a:t>ts_vec</a:t>
            </a:r>
            <a:r>
              <a:rPr lang="en-US" altLang="zh-TW" dirty="0"/>
              <a:t>[</a:t>
            </a:r>
            <a:r>
              <a:rPr lang="en-US" altLang="zh-TW" dirty="0" err="1"/>
              <a:t>i+k</a:t>
            </a:r>
            <a:r>
              <a:rPr lang="en-US" altLang="zh-TW" dirty="0"/>
              <a:t>] ) } </a:t>
            </a:r>
            <a:r>
              <a:rPr lang="zh-TW" altLang="en-US" b="1" dirty="0"/>
              <a:t>與模型如何銜接？</a:t>
            </a:r>
          </a:p>
          <a:p>
            <a:r>
              <a:rPr lang="zh-TW" altLang="en-US" b="1" dirty="0"/>
              <a:t>傳統 </a:t>
            </a:r>
            <a:r>
              <a:rPr lang="en-US" altLang="zh-TW" b="1" dirty="0"/>
              <a:t>ML</a:t>
            </a:r>
            <a:r>
              <a:rPr lang="zh-TW" altLang="en-US" dirty="0"/>
              <a:t>（</a:t>
            </a:r>
            <a:r>
              <a:rPr lang="en-US" altLang="zh-TW" dirty="0" err="1"/>
              <a:t>LightGBM</a:t>
            </a:r>
            <a:r>
              <a:rPr lang="zh-TW" altLang="en-US" dirty="0"/>
              <a:t>）：</a:t>
            </a:r>
          </a:p>
          <a:p>
            <a:pPr lvl="1"/>
            <a:r>
              <a:rPr lang="en-US" altLang="zh-TW" dirty="0"/>
              <a:t>X </a:t>
            </a:r>
            <a:r>
              <a:rPr lang="zh-TW" altLang="en-US" dirty="0"/>
              <a:t>先展平成一維 </a:t>
            </a:r>
            <a:r>
              <a:rPr lang="en-US" altLang="zh-TW" dirty="0"/>
              <a:t>(72 × f → 1 × 72f)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序列 </a:t>
            </a:r>
            <a:r>
              <a:rPr lang="en-US" altLang="zh-TW" b="1" dirty="0"/>
              <a:t>DL</a:t>
            </a:r>
            <a:r>
              <a:rPr lang="zh-TW" altLang="en-US" dirty="0"/>
              <a:t>（</a:t>
            </a:r>
            <a:r>
              <a:rPr lang="en-US" altLang="zh-TW" dirty="0"/>
              <a:t>LSTM/Informer</a:t>
            </a:r>
            <a:r>
              <a:rPr lang="zh-TW" altLang="en-US" dirty="0"/>
              <a:t>）：</a:t>
            </a:r>
          </a:p>
          <a:p>
            <a:pPr lvl="1"/>
            <a:r>
              <a:rPr lang="zh-TW" altLang="en-US" dirty="0"/>
              <a:t>保持三維 </a:t>
            </a:r>
            <a:r>
              <a:rPr lang="en-US" altLang="zh-TW" dirty="0"/>
              <a:t>(batch, 72, f)</a:t>
            </a:r>
            <a:r>
              <a:rPr lang="zh-TW" altLang="en-US" dirty="0"/>
              <a:t>，直接丟進網路。</a:t>
            </a:r>
          </a:p>
          <a:p>
            <a:r>
              <a:rPr lang="zh-TW" altLang="en-US" b="1" dirty="0"/>
              <a:t>多步預測</a:t>
            </a:r>
            <a:r>
              <a:rPr lang="zh-TW" altLang="en-US" dirty="0"/>
              <a:t>（</a:t>
            </a:r>
            <a:r>
              <a:rPr lang="en-US" altLang="zh-TW" dirty="0" err="1"/>
              <a:t>output_horizon</a:t>
            </a:r>
            <a:r>
              <a:rPr lang="en-US" altLang="zh-TW" dirty="0"/>
              <a:t>&gt;1</a:t>
            </a:r>
            <a:r>
              <a:rPr lang="zh-TW" altLang="en-US" dirty="0"/>
              <a:t>）：</a:t>
            </a:r>
          </a:p>
          <a:p>
            <a:pPr lvl="1"/>
            <a:r>
              <a:rPr lang="en-US" altLang="zh-TW" dirty="0"/>
              <a:t>y </a:t>
            </a:r>
            <a:r>
              <a:rPr lang="zh-TW" altLang="en-US" dirty="0"/>
              <a:t>換成向量 </a:t>
            </a:r>
            <a:r>
              <a:rPr lang="en-US" altLang="zh-TW" dirty="0"/>
              <a:t>[t₇₃ … t₇₃+h−1]</a:t>
            </a:r>
            <a:r>
              <a:rPr lang="zh-TW" altLang="en-US" dirty="0"/>
              <a:t>，網路輸出同維度。</a:t>
            </a:r>
          </a:p>
          <a:p>
            <a:r>
              <a:rPr lang="zh-TW" altLang="en-US" b="1" dirty="0"/>
              <a:t>最佳化關鍵回顧</a:t>
            </a:r>
          </a:p>
          <a:p>
            <a:r>
              <a:rPr lang="zh-TW" altLang="en-US" dirty="0"/>
              <a:t>技巧 效果 </a:t>
            </a:r>
            <a:r>
              <a:rPr lang="zh-TW" altLang="en-US" b="1" dirty="0"/>
              <a:t>向量化切片</a:t>
            </a:r>
            <a:r>
              <a:rPr lang="zh-TW" altLang="en-US" dirty="0"/>
              <a:t> </a:t>
            </a:r>
            <a:r>
              <a:rPr lang="en-US" altLang="zh-TW" dirty="0"/>
              <a:t>R-level 0 </a:t>
            </a:r>
            <a:r>
              <a:rPr lang="zh-TW" altLang="en-US" dirty="0"/>
              <a:t>迴圈，速度提升數十倍 </a:t>
            </a:r>
            <a:r>
              <a:rPr lang="en-US" altLang="zh-TW" b="1" dirty="0"/>
              <a:t>Arrow + Feather</a:t>
            </a:r>
            <a:r>
              <a:rPr lang="zh-TW" altLang="en-US" dirty="0"/>
              <a:t> 小檔零拷貝載入，</a:t>
            </a:r>
            <a:r>
              <a:rPr lang="en-US" altLang="zh-TW" dirty="0"/>
              <a:t>I/O ↓ </a:t>
            </a:r>
            <a:r>
              <a:rPr lang="en-US" altLang="zh-TW" b="1" dirty="0" err="1"/>
              <a:t>future.apply</a:t>
            </a:r>
            <a:r>
              <a:rPr lang="en-US" altLang="zh-TW" b="1" dirty="0"/>
              <a:t> </a:t>
            </a:r>
            <a:r>
              <a:rPr lang="zh-TW" altLang="en-US" b="1" dirty="0"/>
              <a:t>並行</a:t>
            </a:r>
            <a:r>
              <a:rPr lang="zh-TW" altLang="en-US" dirty="0"/>
              <a:t> </a:t>
            </a:r>
            <a:r>
              <a:rPr lang="en-US" altLang="zh-TW" dirty="0"/>
              <a:t>75 </a:t>
            </a:r>
            <a:r>
              <a:rPr lang="zh-TW" altLang="en-US" dirty="0"/>
              <a:t>站小檔一次跑完 </a:t>
            </a:r>
            <a:r>
              <a:rPr lang="en-US" altLang="zh-TW" dirty="0"/>
              <a:t>&lt; 1 min </a:t>
            </a:r>
            <a:r>
              <a:rPr lang="zh-TW" altLang="en-US" b="1" dirty="0"/>
              <a:t>即時釋放对象</a:t>
            </a:r>
            <a:r>
              <a:rPr lang="zh-TW" altLang="en-US" dirty="0"/>
              <a:t> </a:t>
            </a:r>
            <a:r>
              <a:rPr lang="en-US" altLang="zh-TW" dirty="0" err="1"/>
              <a:t>rm</a:t>
            </a:r>
            <a:r>
              <a:rPr lang="en-US" altLang="zh-TW" dirty="0"/>
              <a:t>(); </a:t>
            </a:r>
            <a:r>
              <a:rPr lang="en-US" altLang="zh-TW" dirty="0" err="1"/>
              <a:t>gc</a:t>
            </a:r>
            <a:r>
              <a:rPr lang="en-US" altLang="zh-TW" dirty="0"/>
              <a:t>() </a:t>
            </a:r>
            <a:r>
              <a:rPr lang="zh-TW" altLang="en-US" dirty="0"/>
              <a:t>每塊完就清空，避免 </a:t>
            </a:r>
            <a:r>
              <a:rPr lang="en-US" altLang="zh-TW" dirty="0"/>
              <a:t>RAM </a:t>
            </a:r>
            <a:r>
              <a:rPr lang="zh-TW" altLang="en-US" dirty="0"/>
              <a:t>堆疊 </a:t>
            </a:r>
            <a:r>
              <a:rPr lang="zh-TW" altLang="en-US" b="1" dirty="0"/>
              <a:t>進度檔 </a:t>
            </a:r>
            <a:r>
              <a:rPr lang="en-US" altLang="zh-TW" b="1" dirty="0"/>
              <a:t>&amp; flag</a:t>
            </a:r>
            <a:r>
              <a:rPr lang="zh-TW" altLang="en-US" dirty="0"/>
              <a:t> 中斷後續傳，保證長任務可恢復 </a:t>
            </a:r>
            <a:r>
              <a:rPr lang="zh-TW" altLang="en-US" b="1" dirty="0"/>
              <a:t>一句話結論</a:t>
            </a:r>
          </a:p>
          <a:p>
            <a:r>
              <a:rPr lang="zh-TW" altLang="en-US" b="1" dirty="0"/>
              <a:t>滑動窗口 </a:t>
            </a:r>
            <a:r>
              <a:rPr lang="en-US" altLang="zh-TW" b="1" dirty="0"/>
              <a:t>= </a:t>
            </a:r>
            <a:r>
              <a:rPr lang="zh-TW" altLang="en-US" b="1" dirty="0"/>
              <a:t>把長條時間序列切成「固定寬度 → 可並行 → 無洩漏」的小磚塊，既喂得飽模型，又吃得起記憶體，是生產級 </a:t>
            </a:r>
            <a:r>
              <a:rPr lang="en-US" altLang="zh-TW" b="1" dirty="0"/>
              <a:t>AQI </a:t>
            </a:r>
            <a:r>
              <a:rPr lang="zh-TW" altLang="en-US" b="1" dirty="0"/>
              <a:t>預測管線的核心資料形態。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669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0BB46C05-CAB5-9082-20F6-05FB862C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562D7D56-D511-D3EE-57D1-BCA48D20E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1E25102-F903-2D2E-9C2E-9D364F134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(1)</a:t>
            </a:r>
            <a:r>
              <a:rPr lang="zh-TW" altLang="en-US" dirty="0"/>
              <a:t>資料基礎建設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3,268,800 </a:t>
            </a:r>
            <a:r>
              <a:rPr lang="zh-TW" altLang="en-US" dirty="0"/>
              <a:t>筆逐時資料，先補缺、對齊連續時間軸。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確保任何滯後計算不會跨越缺口或錯位。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(2)STL </a:t>
            </a:r>
            <a:r>
              <a:rPr lang="zh-TW" altLang="en-US" dirty="0"/>
              <a:t>分解 → 純化訊號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去掉 長期趨勢 </a:t>
            </a:r>
            <a:r>
              <a:rPr lang="en-US" altLang="zh-TW" dirty="0"/>
              <a:t>+ </a:t>
            </a:r>
            <a:r>
              <a:rPr lang="zh-TW" altLang="en-US" dirty="0"/>
              <a:t>季節性循環，對 殘差 做相關分析 ⇒ 避免趨勢把相關係數撐高。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修正程式錯誤：</a:t>
            </a:r>
            <a:r>
              <a:rPr lang="en-US" altLang="zh-TW" dirty="0" err="1"/>
              <a:t>stl_decomp$time.series</a:t>
            </a:r>
            <a:r>
              <a:rPr lang="en-US" altLang="zh-TW" dirty="0"/>
              <a:t>[, "remainder"].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(3)</a:t>
            </a:r>
            <a:r>
              <a:rPr lang="zh-TW" altLang="en-US" dirty="0"/>
              <a:t>相關性偵測 </a:t>
            </a:r>
            <a:r>
              <a:rPr lang="en-US" altLang="zh-TW" dirty="0"/>
              <a:t>(ACF / PACF)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原始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50 h</a:t>
            </a:r>
            <a:r>
              <a:rPr lang="zh-TW" altLang="en-US" dirty="0"/>
              <a:t>；殘差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52 h → </a:t>
            </a:r>
            <a:r>
              <a:rPr lang="zh-TW" altLang="en-US" dirty="0"/>
              <a:t>初步鎖定分析上限。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量化「多少小時後影響趨近 </a:t>
            </a:r>
            <a:r>
              <a:rPr lang="en-US" altLang="zh-TW" dirty="0"/>
              <a:t>0</a:t>
            </a:r>
            <a:r>
              <a:rPr lang="zh-TW" altLang="en-US" dirty="0"/>
              <a:t>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(4)</a:t>
            </a:r>
            <a:r>
              <a:rPr lang="zh-TW" altLang="en-US" dirty="0"/>
              <a:t>線性依賴：動態 </a:t>
            </a:r>
            <a:r>
              <a:rPr lang="en-US" altLang="zh-TW" dirty="0"/>
              <a:t>Pearson </a:t>
            </a:r>
            <a:r>
              <a:rPr lang="zh-TW" altLang="en-US" dirty="0"/>
              <a:t>門檻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取 最高相關係數 </a:t>
            </a:r>
            <a:r>
              <a:rPr lang="en-US" altLang="zh-TW" dirty="0"/>
              <a:t>× 5 % </a:t>
            </a:r>
            <a:r>
              <a:rPr lang="zh-TW" altLang="en-US" dirty="0"/>
              <a:t>當自適應門檻（</a:t>
            </a:r>
            <a:r>
              <a:rPr lang="en-US" altLang="zh-TW" dirty="0"/>
              <a:t>0.0487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找到相關迅速衰退點：</a:t>
            </a:r>
            <a:r>
              <a:rPr lang="en-US" altLang="zh-TW" dirty="0"/>
              <a:t>1 h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(5)</a:t>
            </a:r>
            <a:r>
              <a:rPr lang="zh-TW" altLang="en-US" dirty="0"/>
              <a:t>非線性依賴：</a:t>
            </a:r>
            <a:r>
              <a:rPr lang="en-US" altLang="zh-TW" dirty="0"/>
              <a:t>Bias-corrected </a:t>
            </a:r>
            <a:r>
              <a:rPr lang="zh-TW" altLang="en-US" dirty="0"/>
              <a:t>互信息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並行跑多個 </a:t>
            </a:r>
            <a:r>
              <a:rPr lang="en-US" altLang="zh-TW" dirty="0"/>
              <a:t>bins</a:t>
            </a:r>
            <a:r>
              <a:rPr lang="zh-TW" altLang="en-US" dirty="0"/>
              <a:t>（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10</a:t>
            </a:r>
            <a:r>
              <a:rPr lang="zh-TW" altLang="en-US" dirty="0"/>
              <a:t>、</a:t>
            </a:r>
            <a:r>
              <a:rPr lang="en-US" altLang="zh-TW" dirty="0"/>
              <a:t>15</a:t>
            </a:r>
            <a:r>
              <a:rPr lang="zh-TW" altLang="en-US" dirty="0"/>
              <a:t>、</a:t>
            </a:r>
            <a:r>
              <a:rPr lang="en-US" altLang="zh-TW" dirty="0"/>
              <a:t>20</a:t>
            </a:r>
            <a:r>
              <a:rPr lang="zh-TW" altLang="en-US" dirty="0"/>
              <a:t>）驗證穩定性。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同樣在 </a:t>
            </a:r>
            <a:r>
              <a:rPr lang="en-US" altLang="zh-TW" dirty="0"/>
              <a:t>1 h </a:t>
            </a:r>
            <a:r>
              <a:rPr lang="zh-TW" altLang="en-US" dirty="0"/>
              <a:t>即掉到門檻以下 → 線性、非線性依賴結論一致。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(6)</a:t>
            </a:r>
            <a:r>
              <a:rPr lang="zh-TW" altLang="en-US" dirty="0"/>
              <a:t>產生候選滯後窗口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依 </a:t>
            </a:r>
            <a:r>
              <a:rPr lang="en-US" altLang="zh-TW" dirty="0"/>
              <a:t>PACF + </a:t>
            </a:r>
            <a:r>
              <a:rPr lang="zh-TW" altLang="en-US" dirty="0"/>
              <a:t>領域知識選 </a:t>
            </a:r>
            <a:r>
              <a:rPr lang="en-US" altLang="zh-TW" dirty="0"/>
              <a:t>24</a:t>
            </a:r>
            <a:r>
              <a:rPr lang="zh-TW" altLang="en-US" dirty="0"/>
              <a:t>、</a:t>
            </a:r>
            <a:r>
              <a:rPr lang="en-US" altLang="zh-TW" dirty="0"/>
              <a:t>48</a:t>
            </a:r>
            <a:r>
              <a:rPr lang="zh-TW" altLang="en-US" dirty="0"/>
              <a:t>、</a:t>
            </a:r>
            <a:r>
              <a:rPr lang="en-US" altLang="zh-TW" dirty="0"/>
              <a:t>52</a:t>
            </a:r>
            <a:r>
              <a:rPr lang="zh-TW" altLang="en-US" dirty="0"/>
              <a:t>、</a:t>
            </a:r>
            <a:r>
              <a:rPr lang="en-US" altLang="zh-TW" dirty="0"/>
              <a:t>72 h</a:t>
            </a:r>
            <a:r>
              <a:rPr lang="zh-TW" altLang="en-US" dirty="0"/>
              <a:t>；最大 </a:t>
            </a:r>
            <a:r>
              <a:rPr lang="en-US" altLang="zh-TW" dirty="0"/>
              <a:t>lag </a:t>
            </a:r>
            <a:r>
              <a:rPr lang="zh-TW" altLang="en-US" dirty="0"/>
              <a:t>統一設 </a:t>
            </a:r>
            <a:r>
              <a:rPr lang="en-US" altLang="zh-TW" dirty="0"/>
              <a:t>120 h </a:t>
            </a:r>
            <a:r>
              <a:rPr lang="zh-TW" altLang="en-US" dirty="0"/>
              <a:t>以免過長。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(7)Rolling-origin </a:t>
            </a:r>
            <a:r>
              <a:rPr lang="zh-TW" altLang="en-US" dirty="0"/>
              <a:t>交叉驗證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每個窗口做 時間序列 </a:t>
            </a:r>
            <a:r>
              <a:rPr lang="en-US" altLang="zh-TW" dirty="0"/>
              <a:t>CV</a:t>
            </a:r>
            <a:r>
              <a:rPr lang="zh-TW" altLang="en-US" dirty="0"/>
              <a:t>（五折），無洩漏。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 </a:t>
            </a:r>
            <a:r>
              <a:rPr lang="en-US" altLang="zh-TW" dirty="0"/>
              <a:t>RMSE/MAE </a:t>
            </a:r>
            <a:r>
              <a:rPr lang="zh-TW" altLang="en-US" dirty="0"/>
              <a:t>比較 → </a:t>
            </a:r>
            <a:r>
              <a:rPr lang="en-US" altLang="zh-TW" dirty="0"/>
              <a:t>72 h(3 d) </a:t>
            </a:r>
            <a:r>
              <a:rPr lang="zh-TW" altLang="en-US" dirty="0"/>
              <a:t>最佳。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結論 </a:t>
            </a:r>
            <a:r>
              <a:rPr lang="en-US" altLang="zh-TW" dirty="0"/>
              <a:t>&amp; </a:t>
            </a:r>
            <a:r>
              <a:rPr lang="zh-TW" altLang="en-US" dirty="0"/>
              <a:t>應用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短期預警：</a:t>
            </a:r>
            <a:r>
              <a:rPr lang="en-US" altLang="zh-TW" dirty="0"/>
              <a:t>24 h </a:t>
            </a:r>
            <a:r>
              <a:rPr lang="zh-TW" altLang="en-US" dirty="0"/>
              <a:t>窗口就夠快、夠好。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1–3 </a:t>
            </a:r>
            <a:r>
              <a:rPr lang="zh-TW" altLang="en-US" dirty="0"/>
              <a:t>天預測：用 </a:t>
            </a:r>
            <a:r>
              <a:rPr lang="en-US" altLang="zh-TW" dirty="0"/>
              <a:t>72 h </a:t>
            </a:r>
            <a:r>
              <a:rPr lang="zh-TW" altLang="en-US" dirty="0"/>
              <a:t>窗口效果最佳（</a:t>
            </a:r>
            <a:r>
              <a:rPr lang="en-US" altLang="zh-TW" dirty="0"/>
              <a:t>RMSE 0.316 µg/m³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8815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0BB46C05-CAB5-9082-20F6-05FB862C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562D7D56-D511-D3EE-57D1-BCA48D20E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1E25102-F903-2D2E-9C2E-9D364F134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(1)</a:t>
            </a:r>
            <a:r>
              <a:rPr lang="zh-TW" altLang="en-US" dirty="0"/>
              <a:t>資料基礎建設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3,268,800 </a:t>
            </a:r>
            <a:r>
              <a:rPr lang="zh-TW" altLang="en-US" dirty="0"/>
              <a:t>筆逐時資料，先補缺、對齊連續時間軸。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確保任何滯後計算不會跨越缺口或錯位。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(2)STL </a:t>
            </a:r>
            <a:r>
              <a:rPr lang="zh-TW" altLang="en-US" dirty="0"/>
              <a:t>分解 → 純化訊號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去掉 長期趨勢 </a:t>
            </a:r>
            <a:r>
              <a:rPr lang="en-US" altLang="zh-TW" dirty="0"/>
              <a:t>+ </a:t>
            </a:r>
            <a:r>
              <a:rPr lang="zh-TW" altLang="en-US" dirty="0"/>
              <a:t>季節性循環，對 殘差 做相關分析 ⇒ 避免趨勢把相關係數撐高。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修正程式錯誤：</a:t>
            </a:r>
            <a:r>
              <a:rPr lang="en-US" altLang="zh-TW" dirty="0" err="1"/>
              <a:t>stl_decomp$time.series</a:t>
            </a:r>
            <a:r>
              <a:rPr lang="en-US" altLang="zh-TW" dirty="0"/>
              <a:t>[, "remainder"].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(3)</a:t>
            </a:r>
            <a:r>
              <a:rPr lang="zh-TW" altLang="en-US" dirty="0"/>
              <a:t>相關性偵測 </a:t>
            </a:r>
            <a:r>
              <a:rPr lang="en-US" altLang="zh-TW" dirty="0"/>
              <a:t>(ACF / PACF)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原始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50 h</a:t>
            </a:r>
            <a:r>
              <a:rPr lang="zh-TW" altLang="en-US" dirty="0"/>
              <a:t>；殘差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52 h → </a:t>
            </a:r>
            <a:r>
              <a:rPr lang="zh-TW" altLang="en-US" dirty="0"/>
              <a:t>初步鎖定分析上限。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量化「多少小時後影響趨近 </a:t>
            </a:r>
            <a:r>
              <a:rPr lang="en-US" altLang="zh-TW" dirty="0"/>
              <a:t>0</a:t>
            </a:r>
            <a:r>
              <a:rPr lang="zh-TW" altLang="en-US" dirty="0"/>
              <a:t>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(4)</a:t>
            </a:r>
            <a:r>
              <a:rPr lang="zh-TW" altLang="en-US" dirty="0"/>
              <a:t>線性依賴：動態 </a:t>
            </a:r>
            <a:r>
              <a:rPr lang="en-US" altLang="zh-TW" dirty="0"/>
              <a:t>Pearson </a:t>
            </a:r>
            <a:r>
              <a:rPr lang="zh-TW" altLang="en-US" dirty="0"/>
              <a:t>門檻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取 最高相關係數 </a:t>
            </a:r>
            <a:r>
              <a:rPr lang="en-US" altLang="zh-TW" dirty="0"/>
              <a:t>× 5 % </a:t>
            </a:r>
            <a:r>
              <a:rPr lang="zh-TW" altLang="en-US" dirty="0"/>
              <a:t>當自適應門檻（</a:t>
            </a:r>
            <a:r>
              <a:rPr lang="en-US" altLang="zh-TW" dirty="0"/>
              <a:t>0.0487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找到相關迅速衰退點：</a:t>
            </a:r>
            <a:r>
              <a:rPr lang="en-US" altLang="zh-TW" dirty="0"/>
              <a:t>1 h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(5)</a:t>
            </a:r>
            <a:r>
              <a:rPr lang="zh-TW" altLang="en-US" dirty="0"/>
              <a:t>非線性依賴：</a:t>
            </a:r>
            <a:r>
              <a:rPr lang="en-US" altLang="zh-TW" dirty="0"/>
              <a:t>Bias-corrected </a:t>
            </a:r>
            <a:r>
              <a:rPr lang="zh-TW" altLang="en-US" dirty="0"/>
              <a:t>互信息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並行跑多個 </a:t>
            </a:r>
            <a:r>
              <a:rPr lang="en-US" altLang="zh-TW" dirty="0"/>
              <a:t>bins</a:t>
            </a:r>
            <a:r>
              <a:rPr lang="zh-TW" altLang="en-US" dirty="0"/>
              <a:t>（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10</a:t>
            </a:r>
            <a:r>
              <a:rPr lang="zh-TW" altLang="en-US" dirty="0"/>
              <a:t>、</a:t>
            </a:r>
            <a:r>
              <a:rPr lang="en-US" altLang="zh-TW" dirty="0"/>
              <a:t>15</a:t>
            </a:r>
            <a:r>
              <a:rPr lang="zh-TW" altLang="en-US" dirty="0"/>
              <a:t>、</a:t>
            </a:r>
            <a:r>
              <a:rPr lang="en-US" altLang="zh-TW" dirty="0"/>
              <a:t>20</a:t>
            </a:r>
            <a:r>
              <a:rPr lang="zh-TW" altLang="en-US" dirty="0"/>
              <a:t>）驗證穩定性。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同樣在 </a:t>
            </a:r>
            <a:r>
              <a:rPr lang="en-US" altLang="zh-TW" dirty="0"/>
              <a:t>1 h </a:t>
            </a:r>
            <a:r>
              <a:rPr lang="zh-TW" altLang="en-US" dirty="0"/>
              <a:t>即掉到門檻以下 → 線性、非線性依賴結論一致。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(6)</a:t>
            </a:r>
            <a:r>
              <a:rPr lang="zh-TW" altLang="en-US" dirty="0"/>
              <a:t>產生候選滯後窗口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依 </a:t>
            </a:r>
            <a:r>
              <a:rPr lang="en-US" altLang="zh-TW" dirty="0"/>
              <a:t>PACF + </a:t>
            </a:r>
            <a:r>
              <a:rPr lang="zh-TW" altLang="en-US" dirty="0"/>
              <a:t>領域知識選 </a:t>
            </a:r>
            <a:r>
              <a:rPr lang="en-US" altLang="zh-TW" dirty="0"/>
              <a:t>24</a:t>
            </a:r>
            <a:r>
              <a:rPr lang="zh-TW" altLang="en-US" dirty="0"/>
              <a:t>、</a:t>
            </a:r>
            <a:r>
              <a:rPr lang="en-US" altLang="zh-TW" dirty="0"/>
              <a:t>48</a:t>
            </a:r>
            <a:r>
              <a:rPr lang="zh-TW" altLang="en-US" dirty="0"/>
              <a:t>、</a:t>
            </a:r>
            <a:r>
              <a:rPr lang="en-US" altLang="zh-TW" dirty="0"/>
              <a:t>52</a:t>
            </a:r>
            <a:r>
              <a:rPr lang="zh-TW" altLang="en-US" dirty="0"/>
              <a:t>、</a:t>
            </a:r>
            <a:r>
              <a:rPr lang="en-US" altLang="zh-TW" dirty="0"/>
              <a:t>72 h</a:t>
            </a:r>
            <a:r>
              <a:rPr lang="zh-TW" altLang="en-US" dirty="0"/>
              <a:t>；最大 </a:t>
            </a:r>
            <a:r>
              <a:rPr lang="en-US" altLang="zh-TW" dirty="0"/>
              <a:t>lag </a:t>
            </a:r>
            <a:r>
              <a:rPr lang="zh-TW" altLang="en-US" dirty="0"/>
              <a:t>統一設 </a:t>
            </a:r>
            <a:r>
              <a:rPr lang="en-US" altLang="zh-TW" dirty="0"/>
              <a:t>120 h </a:t>
            </a:r>
            <a:r>
              <a:rPr lang="zh-TW" altLang="en-US" dirty="0"/>
              <a:t>以免過長。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(7)Rolling-origin </a:t>
            </a:r>
            <a:r>
              <a:rPr lang="zh-TW" altLang="en-US" dirty="0"/>
              <a:t>交叉驗證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每個窗口做 時間序列 </a:t>
            </a:r>
            <a:r>
              <a:rPr lang="en-US" altLang="zh-TW" dirty="0"/>
              <a:t>CV</a:t>
            </a:r>
            <a:r>
              <a:rPr lang="zh-TW" altLang="en-US" dirty="0"/>
              <a:t>（五折），無洩漏。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 </a:t>
            </a:r>
            <a:r>
              <a:rPr lang="en-US" altLang="zh-TW" dirty="0"/>
              <a:t>RMSE/MAE </a:t>
            </a:r>
            <a:r>
              <a:rPr lang="zh-TW" altLang="en-US" dirty="0"/>
              <a:t>比較 → </a:t>
            </a:r>
            <a:r>
              <a:rPr lang="en-US" altLang="zh-TW" dirty="0"/>
              <a:t>72 h(3 d) </a:t>
            </a:r>
            <a:r>
              <a:rPr lang="zh-TW" altLang="en-US" dirty="0"/>
              <a:t>最佳。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結論 </a:t>
            </a:r>
            <a:r>
              <a:rPr lang="en-US" altLang="zh-TW" dirty="0"/>
              <a:t>&amp; </a:t>
            </a:r>
            <a:r>
              <a:rPr lang="zh-TW" altLang="en-US" dirty="0"/>
              <a:t>應用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短期預警：</a:t>
            </a:r>
            <a:r>
              <a:rPr lang="en-US" altLang="zh-TW" dirty="0"/>
              <a:t>24 h </a:t>
            </a:r>
            <a:r>
              <a:rPr lang="zh-TW" altLang="en-US" dirty="0"/>
              <a:t>窗口就夠快、夠好。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1–3 </a:t>
            </a:r>
            <a:r>
              <a:rPr lang="zh-TW" altLang="en-US" dirty="0"/>
              <a:t>天預測：用 </a:t>
            </a:r>
            <a:r>
              <a:rPr lang="en-US" altLang="zh-TW" dirty="0"/>
              <a:t>72 h </a:t>
            </a:r>
            <a:r>
              <a:rPr lang="zh-TW" altLang="en-US" dirty="0"/>
              <a:t>窗口效果最佳（</a:t>
            </a:r>
            <a:r>
              <a:rPr lang="en-US" altLang="zh-TW" dirty="0"/>
              <a:t>RMSE 0.316 µg/m³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578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0BB46C05-CAB5-9082-20F6-05FB862C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562D7D56-D511-D3EE-57D1-BCA48D20E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1E25102-F903-2D2E-9C2E-9D364F134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5166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0BB46C05-CAB5-9082-20F6-05FB862C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562D7D56-D511-D3EE-57D1-BCA48D20E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1E25102-F903-2D2E-9C2E-9D364F134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5677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0BB46C05-CAB5-9082-20F6-05FB862C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562D7D56-D511-D3EE-57D1-BCA48D20E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1E25102-F903-2D2E-9C2E-9D364F134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885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0BB46C05-CAB5-9082-20F6-05FB862C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562D7D56-D511-D3EE-57D1-BCA48D20E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1E25102-F903-2D2E-9C2E-9D364F134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4938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0BB46C05-CAB5-9082-20F6-05FB862C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562D7D56-D511-D3EE-57D1-BCA48D20E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1E25102-F903-2D2E-9C2E-9D364F134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780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44129B67-7C61-69E3-3463-BC6F1D9B2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EA4AA3A2-18F4-F324-7792-6175B2B752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8382F1C-D17C-11A9-A058-BAE3A39FF4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3. </a:t>
            </a:r>
            <a:r>
              <a:rPr lang="zh-TW" altLang="en-US" b="1" dirty="0"/>
              <a:t>資料處理流程</a:t>
            </a:r>
          </a:p>
          <a:p>
            <a:r>
              <a:rPr lang="zh-TW" altLang="en-US" dirty="0"/>
              <a:t>為確保資料品質並提取有效資訊，專案將執行以下資料前處理步驟：</a:t>
            </a:r>
          </a:p>
          <a:p>
            <a:r>
              <a:rPr lang="en-US" altLang="zh-TW" b="1" dirty="0"/>
              <a:t>3.1 </a:t>
            </a:r>
            <a:r>
              <a:rPr lang="zh-TW" altLang="en-US" b="1" dirty="0"/>
              <a:t>資料清洗</a:t>
            </a:r>
          </a:p>
          <a:p>
            <a:r>
              <a:rPr lang="zh-TW" altLang="en-US" dirty="0"/>
              <a:t>對取得的原始空氣品質資料進行清洗，處理</a:t>
            </a:r>
            <a:r>
              <a:rPr lang="zh-TW" altLang="en-US" b="1" dirty="0"/>
              <a:t>遺漏值</a:t>
            </a:r>
            <a:r>
              <a:rPr lang="zh-TW" altLang="en-US" dirty="0"/>
              <a:t>、</a:t>
            </a:r>
            <a:r>
              <a:rPr lang="zh-TW" altLang="en-US" b="1" dirty="0"/>
              <a:t>異常值</a:t>
            </a:r>
            <a:r>
              <a:rPr lang="zh-TW" altLang="en-US" dirty="0"/>
              <a:t>以及單位或格式不一致的情形。可能的清洗步驟包括：</a:t>
            </a:r>
          </a:p>
          <a:p>
            <a:r>
              <a:rPr lang="zh-TW" altLang="en-US" b="1" dirty="0"/>
              <a:t>遺漏值補植</a:t>
            </a:r>
            <a:r>
              <a:rPr lang="zh-TW" altLang="en-US" dirty="0"/>
              <a:t>：針對少量缺失資料，以線性插值或以相鄰時刻</a:t>
            </a:r>
            <a:r>
              <a:rPr lang="en-US" altLang="zh-TW" dirty="0"/>
              <a:t>/</a:t>
            </a:r>
            <a:r>
              <a:rPr lang="zh-TW" altLang="en-US" dirty="0"/>
              <a:t>相鄰測站數據估計填補，必要時也可標記缺失以避免誤用。</a:t>
            </a:r>
          </a:p>
          <a:p>
            <a:r>
              <a:rPr lang="zh-TW" altLang="en-US" b="1" dirty="0"/>
              <a:t>異常值過濾</a:t>
            </a:r>
            <a:r>
              <a:rPr lang="zh-TW" altLang="en-US" dirty="0"/>
              <a:t>：偵測明顯超出合理範圍的數值（例如儀器故障導致的極端值），可依環保署污染物合理區間設定閾值篩選，或結合異常檢測模型（如</a:t>
            </a:r>
            <a:r>
              <a:rPr lang="en-US" altLang="zh-TW" dirty="0"/>
              <a:t>Isolation Forest</a:t>
            </a:r>
            <a:r>
              <a:rPr lang="zh-TW" altLang="en-US" dirty="0"/>
              <a:t>）初步標記可能的異常資料點，後續分析可排除或特別關注這些點。</a:t>
            </a:r>
          </a:p>
          <a:p>
            <a:r>
              <a:rPr lang="zh-TW" altLang="en-US" b="1" dirty="0"/>
              <a:t>單位與格式統一</a:t>
            </a:r>
            <a:r>
              <a:rPr lang="zh-TW" altLang="en-US" dirty="0"/>
              <a:t>：確認所有測站的各項污染物單位一致（開放資料已定義各欄位單位），如有需要將單位換算統一。另外將時間欄位轉為適當的時間戳記格式，確保不同資料集（即時與歷史資料）時間格式一致，方便後續整合。</a:t>
            </a:r>
          </a:p>
          <a:p>
            <a:r>
              <a:rPr lang="zh-TW" altLang="en-US" dirty="0"/>
              <a:t>經過清洗後，將得到一份較為完整且可靠的時序資料，為特徵提取和模型分析打下基礎。</a:t>
            </a:r>
          </a:p>
          <a:p>
            <a:r>
              <a:rPr lang="en-US" altLang="zh-TW" b="1" dirty="0"/>
              <a:t>3.2 </a:t>
            </a:r>
            <a:r>
              <a:rPr lang="zh-TW" altLang="en-US" b="1" dirty="0"/>
              <a:t>特徵工程</a:t>
            </a:r>
          </a:p>
          <a:p>
            <a:r>
              <a:rPr lang="zh-TW" altLang="en-US" dirty="0"/>
              <a:t>為提升模型的預測能力與分析的洞察力，我們將對清洗後的資料進行特徵工程，包括生成新的衍生變數和統計量：</a:t>
            </a:r>
          </a:p>
          <a:p>
            <a:r>
              <a:rPr lang="zh-TW" altLang="en-US" b="1" dirty="0"/>
              <a:t>時間相關特徵</a:t>
            </a:r>
            <a:r>
              <a:rPr lang="zh-TW" altLang="en-US" dirty="0"/>
              <a:t>：從時間戳記提取出相關特徵，例如小時（判斷日夜或通勤時段）、星期幾、月份等，捕捉日週週期性模式。也可加入節假日標記（例如農曆新年、跨年夜等可能影響空污的節日），以供模型考量特殊事件對污染的影響。</a:t>
            </a:r>
          </a:p>
          <a:p>
            <a:r>
              <a:rPr lang="zh-TW" altLang="en-US" b="1" dirty="0"/>
              <a:t>移動平均與滯後特徵</a:t>
            </a:r>
            <a:r>
              <a:rPr lang="zh-TW" altLang="en-US" dirty="0"/>
              <a:t>：基於原始濃度值計算移動平均值，平滑短期波動。例如計算</a:t>
            </a:r>
            <a:r>
              <a:rPr lang="en-US" altLang="zh-TW" dirty="0"/>
              <a:t>PM₂.₅</a:t>
            </a:r>
            <a:r>
              <a:rPr lang="zh-TW" altLang="en-US" dirty="0"/>
              <a:t>的</a:t>
            </a:r>
            <a:r>
              <a:rPr lang="en-US" altLang="zh-TW" dirty="0"/>
              <a:t>24</a:t>
            </a:r>
            <a:r>
              <a:rPr lang="zh-TW" altLang="en-US" dirty="0"/>
              <a:t>小時移動平均以捕捉日尺度趨勢（資料中已提供部分污染物的移動平均，如</a:t>
            </a:r>
            <a:r>
              <a:rPr lang="en-US" altLang="zh-TW" dirty="0"/>
              <a:t>8</a:t>
            </a:r>
            <a:r>
              <a:rPr lang="zh-TW" altLang="en-US" dirty="0"/>
              <a:t>小時臭氧、</a:t>
            </a:r>
            <a:r>
              <a:rPr lang="en-US" altLang="zh-TW" dirty="0"/>
              <a:t>PM₂.₅</a:t>
            </a:r>
            <a:r>
              <a:rPr lang="zh-TW" altLang="en-US" dirty="0"/>
              <a:t>日均值等，可再次確認計算公式）。同時產生</a:t>
            </a:r>
            <a:r>
              <a:rPr lang="zh-TW" altLang="en-US" b="1" dirty="0"/>
              <a:t>滯後特徵</a:t>
            </a:r>
            <a:r>
              <a:rPr lang="zh-TW" altLang="en-US" dirty="0"/>
              <a:t>，例如將前</a:t>
            </a:r>
            <a:r>
              <a:rPr lang="en-US" altLang="zh-TW" dirty="0"/>
              <a:t>1</a:t>
            </a:r>
            <a:r>
              <a:rPr lang="zh-TW" altLang="en-US" dirty="0"/>
              <a:t>小時、前</a:t>
            </a:r>
            <a:r>
              <a:rPr lang="en-US" altLang="zh-TW" dirty="0"/>
              <a:t>3</a:t>
            </a:r>
            <a:r>
              <a:rPr lang="zh-TW" altLang="en-US" dirty="0"/>
              <a:t>小時、前</a:t>
            </a:r>
            <a:r>
              <a:rPr lang="en-US" altLang="zh-TW" dirty="0"/>
              <a:t>24</a:t>
            </a:r>
            <a:r>
              <a:rPr lang="zh-TW" altLang="en-US" dirty="0"/>
              <a:t>小時的污染物濃度作為預測當前時刻的特徵，用以引入時間序列的自相關信息，這對於像</a:t>
            </a:r>
            <a:r>
              <a:rPr lang="en-US" altLang="zh-TW" dirty="0" err="1"/>
              <a:t>XGBoost</a:t>
            </a:r>
            <a:r>
              <a:rPr lang="zh-TW" altLang="en-US" dirty="0"/>
              <a:t>等機器學習模型預測時間序列非常重要。</a:t>
            </a:r>
          </a:p>
          <a:p>
            <a:r>
              <a:rPr lang="zh-TW" altLang="en-US" b="1" dirty="0"/>
              <a:t>風速風向特徵</a:t>
            </a:r>
            <a:r>
              <a:rPr lang="zh-TW" altLang="en-US" dirty="0"/>
              <a:t>：將風向與風速資訊轉換為更適合模型的特徵。例如將風速 </a:t>
            </a:r>
            <a:r>
              <a:rPr lang="en-US" altLang="zh-TW" dirty="0"/>
              <a:t>(</a:t>
            </a:r>
            <a:r>
              <a:rPr lang="en-US" altLang="zh-TW" dirty="0" err="1"/>
              <a:t>WindSpeed</a:t>
            </a:r>
            <a:r>
              <a:rPr lang="en-US" altLang="zh-TW" dirty="0"/>
              <a:t>) </a:t>
            </a:r>
            <a:r>
              <a:rPr lang="zh-TW" altLang="en-US" dirty="0"/>
              <a:t>與風向 </a:t>
            </a:r>
            <a:r>
              <a:rPr lang="en-US" altLang="zh-TW" dirty="0"/>
              <a:t>(</a:t>
            </a:r>
            <a:r>
              <a:rPr lang="en-US" altLang="zh-TW" dirty="0" err="1"/>
              <a:t>WindDirec</a:t>
            </a:r>
            <a:r>
              <a:rPr lang="en-US" altLang="zh-TW" dirty="0"/>
              <a:t>) </a:t>
            </a:r>
            <a:r>
              <a:rPr lang="zh-TW" altLang="en-US" dirty="0"/>
              <a:t>轉換為</a:t>
            </a:r>
            <a:r>
              <a:rPr lang="zh-TW" altLang="en-US" b="1" dirty="0"/>
              <a:t>平面向量</a:t>
            </a:r>
            <a:r>
              <a:rPr lang="zh-TW" altLang="en-US" dirty="0"/>
              <a:t>的兩個分量：</a:t>
            </a:r>
            <a:r>
              <a:rPr lang="en-US" altLang="zh-TW" dirty="0"/>
              <a:t>$u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\cos(\text{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</a:t>
            </a:r>
            <a:r>
              <a:rPr lang="en-US" altLang="zh-TW" dirty="0"/>
              <a:t>$v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\sin(\text{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，代表東西向和南北向的風速分量。這樣可更直觀地反映風吹拂帶來的污染物傳輸效應。此外，也可依風向將數據分類（例如將風向離散為八個方位），探討不同季風方向下的污染水平差異。</a:t>
            </a:r>
          </a:p>
          <a:p>
            <a:r>
              <a:rPr lang="zh-TW" altLang="en-US" b="1" dirty="0"/>
              <a:t>跨測項特徵</a:t>
            </a:r>
            <a:r>
              <a:rPr lang="zh-TW" altLang="en-US" dirty="0"/>
              <a:t>：計算不同污染物之間的比值或組合，以捕捉污染來源線索。例如</a:t>
            </a:r>
            <a:r>
              <a:rPr lang="en-US" altLang="zh-TW" dirty="0"/>
              <a:t>$PM_{2.5}/PM_{10}$</a:t>
            </a:r>
            <a:r>
              <a:rPr lang="zh-TW" altLang="en-US" dirty="0"/>
              <a:t>的比值可反映細顆粒物在總懸浮微粒中所佔比例，較高可能代表燃燒來源；再如</a:t>
            </a:r>
            <a:r>
              <a:rPr lang="en-US" altLang="zh-TW" dirty="0"/>
              <a:t>$NO_2/NO$</a:t>
            </a:r>
            <a:r>
              <a:rPr lang="zh-TW" altLang="en-US" dirty="0"/>
              <a:t>比值可反映交通排放特性等。這些衍生特徵將有助於後續的污染源分群分析。</a:t>
            </a:r>
          </a:p>
          <a:p>
            <a:r>
              <a:rPr lang="zh-TW" altLang="en-US" b="1" dirty="0"/>
              <a:t>統計特徵</a:t>
            </a:r>
            <a:r>
              <a:rPr lang="zh-TW" altLang="en-US" dirty="0"/>
              <a:t>：對於需要以測站為單位分析的任務（如污染源分類），可先為每個測站計算統計特徵值，例如該站在分析期間內各污染物的平均值、峰值、中位數等，或週末與平日平均值差異等，作為該測站的特徵向量，用以進行測站層級的比較。</a:t>
            </a:r>
          </a:p>
          <a:p>
            <a:r>
              <a:rPr lang="zh-TW" altLang="en-US" dirty="0"/>
              <a:t>透過上述特徵工程，我們將獲得豐富的特徵資料集，以供不同模型使用，提高模型對複雜模式的捕捉能力。</a:t>
            </a:r>
          </a:p>
          <a:p>
            <a:r>
              <a:rPr lang="en-US" altLang="zh-TW" b="1" dirty="0"/>
              <a:t>3.3 </a:t>
            </a:r>
            <a:r>
              <a:rPr lang="zh-TW" altLang="en-US" b="1" dirty="0"/>
              <a:t>資料整合</a:t>
            </a:r>
          </a:p>
          <a:p>
            <a:r>
              <a:rPr lang="zh-TW" altLang="en-US" dirty="0"/>
              <a:t>考量本專案需分析</a:t>
            </a:r>
            <a:r>
              <a:rPr lang="zh-TW" altLang="en-US" b="1" dirty="0"/>
              <a:t>跨測站</a:t>
            </a:r>
            <a:r>
              <a:rPr lang="zh-TW" altLang="en-US" dirty="0"/>
              <a:t>與</a:t>
            </a:r>
            <a:r>
              <a:rPr lang="zh-TW" altLang="en-US" b="1" dirty="0"/>
              <a:t>長時間序列</a:t>
            </a:r>
            <a:r>
              <a:rPr lang="zh-TW" altLang="en-US" dirty="0"/>
              <a:t>的資料，我們將進行資料整合與重組：</a:t>
            </a:r>
          </a:p>
          <a:p>
            <a:r>
              <a:rPr lang="zh-TW" altLang="en-US" b="1" dirty="0"/>
              <a:t>測站資料彙總</a:t>
            </a:r>
            <a:r>
              <a:rPr lang="zh-TW" altLang="en-US" dirty="0"/>
              <a:t>：將各測站的資料按照時間對齊，形成一個包含所有測站的統一時間索引。如有需要進行全域性的分析（例如以空間為維度的聚類），可建立「時間 </a:t>
            </a:r>
            <a:r>
              <a:rPr lang="en-US" altLang="zh-TW" dirty="0"/>
              <a:t>× </a:t>
            </a:r>
            <a:r>
              <a:rPr lang="zh-TW" altLang="en-US" dirty="0"/>
              <a:t>測站 </a:t>
            </a:r>
            <a:r>
              <a:rPr lang="en-US" altLang="zh-TW" dirty="0"/>
              <a:t>× </a:t>
            </a:r>
            <a:r>
              <a:rPr lang="zh-TW" altLang="en-US" dirty="0"/>
              <a:t>污染物」的三維資料表。針對污染源分群，我們可能對每個測站計算特徵後形成「測站 </a:t>
            </a:r>
            <a:r>
              <a:rPr lang="en-US" altLang="zh-TW" dirty="0"/>
              <a:t>× </a:t>
            </a:r>
            <a:r>
              <a:rPr lang="zh-TW" altLang="en-US" dirty="0"/>
              <a:t>特徵」的資料表格，用於後續的分群模型。</a:t>
            </a:r>
          </a:p>
          <a:p>
            <a:r>
              <a:rPr lang="zh-TW" altLang="en-US" b="1" dirty="0"/>
              <a:t>資料集結合</a:t>
            </a:r>
            <a:r>
              <a:rPr lang="zh-TW" altLang="en-US" dirty="0"/>
              <a:t>：如果有來自不同資料集的資訊需要結合（例如環境氣象資料，如溫度、降雨等），則按照時間和地點將其與空氣品質資料合併。在本專案中，基本的風速風向已包含於</a:t>
            </a:r>
            <a:r>
              <a:rPr lang="en-US" altLang="zh-TW" dirty="0"/>
              <a:t>AQI</a:t>
            </a:r>
            <a:r>
              <a:rPr lang="zh-TW" altLang="en-US" dirty="0"/>
              <a:t>資料集中，若有需要更完整的氣象要素（如氣溫、降雨），可從中央氣象局等開放資料取得並根據測站位置匹配。然而在目前計畫中，以空氣品質測站自帶的參數為主。</a:t>
            </a:r>
          </a:p>
          <a:p>
            <a:r>
              <a:rPr lang="zh-TW" altLang="en-US" b="1" dirty="0"/>
              <a:t>地理資訊整合</a:t>
            </a:r>
            <a:r>
              <a:rPr lang="zh-TW" altLang="en-US" dirty="0"/>
              <a:t>：為了製作污染地圖與進行區域分析，我們需要測站的經緯度座標（資料集中已提供</a:t>
            </a:r>
            <a:r>
              <a:rPr lang="en-US" altLang="zh-TW" dirty="0"/>
              <a:t>Longitude/Latitude</a:t>
            </a:r>
            <a:r>
              <a:rPr lang="zh-TW" altLang="en-US" dirty="0"/>
              <a:t>）。將測站地理資訊與污染數據關聯，方便後續在</a:t>
            </a:r>
            <a:r>
              <a:rPr lang="en-US" altLang="zh-TW" dirty="0"/>
              <a:t>Leaflet</a:t>
            </a:r>
            <a:r>
              <a:rPr lang="zh-TW" altLang="en-US" dirty="0"/>
              <a:t>地圖上標示測站位置並呈現污染程度。另外，可整合各測站所屬行政區（縣市）資訊，便於依城市或區域彙總統計。例如，可計算各縣市的平均</a:t>
            </a:r>
            <a:r>
              <a:rPr lang="en-US" altLang="zh-TW" dirty="0"/>
              <a:t>AQI</a:t>
            </a:r>
            <a:r>
              <a:rPr lang="zh-TW" altLang="en-US" dirty="0"/>
              <a:t>或污染物濃度以供比較。</a:t>
            </a:r>
          </a:p>
          <a:p>
            <a:r>
              <a:rPr lang="zh-TW" altLang="en-US" b="1" dirty="0"/>
              <a:t>資料庫與更新</a:t>
            </a:r>
            <a:r>
              <a:rPr lang="zh-TW" altLang="en-US" dirty="0"/>
              <a:t>：為支持</a:t>
            </a:r>
            <a:r>
              <a:rPr lang="en-US" altLang="zh-TW" dirty="0"/>
              <a:t>Shiny</a:t>
            </a:r>
            <a:r>
              <a:rPr lang="zh-TW" altLang="en-US" dirty="0"/>
              <a:t>應用的即時瀏覽與互動，我們考慮將清理和特徵處理後的資料存入資料框或輕量資料庫中。歷史逐時資料可保存為</a:t>
            </a:r>
            <a:r>
              <a:rPr lang="en-US" altLang="zh-TW" dirty="0"/>
              <a:t>R</a:t>
            </a:r>
            <a:r>
              <a:rPr lang="zh-TW" altLang="en-US" dirty="0"/>
              <a:t>的資料檔或</a:t>
            </a:r>
            <a:r>
              <a:rPr lang="en-US" altLang="zh-TW" dirty="0"/>
              <a:t>CSV</a:t>
            </a:r>
            <a:r>
              <a:rPr lang="zh-TW" altLang="en-US" dirty="0"/>
              <a:t>供</a:t>
            </a:r>
            <a:r>
              <a:rPr lang="en-US" altLang="zh-TW" dirty="0"/>
              <a:t>Shiny</a:t>
            </a:r>
            <a:r>
              <a:rPr lang="zh-TW" altLang="en-US" dirty="0"/>
              <a:t>讀取，即時資料則可透過</a:t>
            </a:r>
            <a:r>
              <a:rPr lang="en-US" altLang="zh-TW" dirty="0"/>
              <a:t>API</a:t>
            </a:r>
            <a:r>
              <a:rPr lang="zh-TW" altLang="en-US" dirty="0"/>
              <a:t>定期抓取最新值並動態更新。在整合過程中確保歷史資料與新資料的格式一致，以便一併餵入模型或視覺化模組使用。</a:t>
            </a:r>
          </a:p>
          <a:p>
            <a:r>
              <a:rPr lang="zh-TW" altLang="en-US" dirty="0"/>
              <a:t>完成整合後，我們將擁有完善的分析資料集，可滿足不同分析與建模步驟的輸入需求。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892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A2490BC-2B7F-BD17-F014-DBB6E1D3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F0ECE072-056C-D3CB-B37E-94825F941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297F2C8A-F150-47F4-1793-91354E19A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(1)</a:t>
            </a:r>
            <a:r>
              <a:rPr lang="zh-TW" altLang="en-US" dirty="0"/>
              <a:t>資料基礎建設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3,268,800 </a:t>
            </a:r>
            <a:r>
              <a:rPr lang="zh-TW" altLang="en-US" dirty="0"/>
              <a:t>筆逐時資料，先補缺、對齊連續時間軸。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確保任何滯後計算不會跨越缺口或錯位。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(2)STL </a:t>
            </a:r>
            <a:r>
              <a:rPr lang="zh-TW" altLang="en-US" dirty="0"/>
              <a:t>分解 → 純化訊號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去掉 長期趨勢 </a:t>
            </a:r>
            <a:r>
              <a:rPr lang="en-US" altLang="zh-TW" dirty="0"/>
              <a:t>+ </a:t>
            </a:r>
            <a:r>
              <a:rPr lang="zh-TW" altLang="en-US" dirty="0"/>
              <a:t>季節性循環，對 殘差 做相關分析 ⇒ 避免趨勢把相關係數撐高。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修正程式錯誤：</a:t>
            </a:r>
            <a:r>
              <a:rPr lang="en-US" altLang="zh-TW" dirty="0" err="1"/>
              <a:t>stl_decomp$time.series</a:t>
            </a:r>
            <a:r>
              <a:rPr lang="en-US" altLang="zh-TW" dirty="0"/>
              <a:t>[, "remainder"].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(3)</a:t>
            </a:r>
            <a:r>
              <a:rPr lang="zh-TW" altLang="en-US" dirty="0"/>
              <a:t>相關性偵測 </a:t>
            </a:r>
            <a:r>
              <a:rPr lang="en-US" altLang="zh-TW" dirty="0"/>
              <a:t>(ACF / PACF)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原始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50 h</a:t>
            </a:r>
            <a:r>
              <a:rPr lang="zh-TW" altLang="en-US" dirty="0"/>
              <a:t>；殘差 </a:t>
            </a:r>
            <a:r>
              <a:rPr lang="en-US" altLang="zh-TW" dirty="0"/>
              <a:t>PACF </a:t>
            </a:r>
            <a:r>
              <a:rPr lang="zh-TW" altLang="en-US" dirty="0"/>
              <a:t>截尾 </a:t>
            </a:r>
            <a:r>
              <a:rPr lang="en-US" altLang="zh-TW" dirty="0"/>
              <a:t>52 h → </a:t>
            </a:r>
            <a:r>
              <a:rPr lang="zh-TW" altLang="en-US" dirty="0"/>
              <a:t>初步鎖定分析上限。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量化「多少小時後影響趨近 </a:t>
            </a:r>
            <a:r>
              <a:rPr lang="en-US" altLang="zh-TW" dirty="0"/>
              <a:t>0</a:t>
            </a:r>
            <a:r>
              <a:rPr lang="zh-TW" altLang="en-US" dirty="0"/>
              <a:t>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(4)</a:t>
            </a:r>
            <a:r>
              <a:rPr lang="zh-TW" altLang="en-US" dirty="0"/>
              <a:t>線性依賴：動態 </a:t>
            </a:r>
            <a:r>
              <a:rPr lang="en-US" altLang="zh-TW" dirty="0"/>
              <a:t>Pearson </a:t>
            </a:r>
            <a:r>
              <a:rPr lang="zh-TW" altLang="en-US" dirty="0"/>
              <a:t>門檻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取 最高相關係數 </a:t>
            </a:r>
            <a:r>
              <a:rPr lang="en-US" altLang="zh-TW" dirty="0"/>
              <a:t>× 5 % </a:t>
            </a:r>
            <a:r>
              <a:rPr lang="zh-TW" altLang="en-US" dirty="0"/>
              <a:t>當自適應門檻（</a:t>
            </a:r>
            <a:r>
              <a:rPr lang="en-US" altLang="zh-TW" dirty="0"/>
              <a:t>0.0487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找到相關迅速衰退點：</a:t>
            </a:r>
            <a:r>
              <a:rPr lang="en-US" altLang="zh-TW" dirty="0"/>
              <a:t>1 h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(5)</a:t>
            </a:r>
            <a:r>
              <a:rPr lang="zh-TW" altLang="en-US" dirty="0"/>
              <a:t>非線性依賴：</a:t>
            </a:r>
            <a:r>
              <a:rPr lang="en-US" altLang="zh-TW" dirty="0"/>
              <a:t>Bias-corrected </a:t>
            </a:r>
            <a:r>
              <a:rPr lang="zh-TW" altLang="en-US" dirty="0"/>
              <a:t>互信息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並行跑多個 </a:t>
            </a:r>
            <a:r>
              <a:rPr lang="en-US" altLang="zh-TW" dirty="0"/>
              <a:t>bins</a:t>
            </a:r>
            <a:r>
              <a:rPr lang="zh-TW" altLang="en-US" dirty="0"/>
              <a:t>（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10</a:t>
            </a:r>
            <a:r>
              <a:rPr lang="zh-TW" altLang="en-US" dirty="0"/>
              <a:t>、</a:t>
            </a:r>
            <a:r>
              <a:rPr lang="en-US" altLang="zh-TW" dirty="0"/>
              <a:t>15</a:t>
            </a:r>
            <a:r>
              <a:rPr lang="zh-TW" altLang="en-US" dirty="0"/>
              <a:t>、</a:t>
            </a:r>
            <a:r>
              <a:rPr lang="en-US" altLang="zh-TW" dirty="0"/>
              <a:t>20</a:t>
            </a:r>
            <a:r>
              <a:rPr lang="zh-TW" altLang="en-US" dirty="0"/>
              <a:t>）驗證穩定性。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同樣在 </a:t>
            </a:r>
            <a:r>
              <a:rPr lang="en-US" altLang="zh-TW" dirty="0"/>
              <a:t>1 h </a:t>
            </a:r>
            <a:r>
              <a:rPr lang="zh-TW" altLang="en-US" dirty="0"/>
              <a:t>即掉到門檻以下 → 線性、非線性依賴結論一致。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(6)</a:t>
            </a:r>
            <a:r>
              <a:rPr lang="zh-TW" altLang="en-US" dirty="0"/>
              <a:t>產生候選滯後窗口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依 </a:t>
            </a:r>
            <a:r>
              <a:rPr lang="en-US" altLang="zh-TW" dirty="0"/>
              <a:t>PACF + </a:t>
            </a:r>
            <a:r>
              <a:rPr lang="zh-TW" altLang="en-US" dirty="0"/>
              <a:t>領域知識選 </a:t>
            </a:r>
            <a:r>
              <a:rPr lang="en-US" altLang="zh-TW" dirty="0"/>
              <a:t>24</a:t>
            </a:r>
            <a:r>
              <a:rPr lang="zh-TW" altLang="en-US" dirty="0"/>
              <a:t>、</a:t>
            </a:r>
            <a:r>
              <a:rPr lang="en-US" altLang="zh-TW" dirty="0"/>
              <a:t>48</a:t>
            </a:r>
            <a:r>
              <a:rPr lang="zh-TW" altLang="en-US" dirty="0"/>
              <a:t>、</a:t>
            </a:r>
            <a:r>
              <a:rPr lang="en-US" altLang="zh-TW" dirty="0"/>
              <a:t>52</a:t>
            </a:r>
            <a:r>
              <a:rPr lang="zh-TW" altLang="en-US" dirty="0"/>
              <a:t>、</a:t>
            </a:r>
            <a:r>
              <a:rPr lang="en-US" altLang="zh-TW" dirty="0"/>
              <a:t>72 h</a:t>
            </a:r>
            <a:r>
              <a:rPr lang="zh-TW" altLang="en-US" dirty="0"/>
              <a:t>；最大 </a:t>
            </a:r>
            <a:r>
              <a:rPr lang="en-US" altLang="zh-TW" dirty="0"/>
              <a:t>lag </a:t>
            </a:r>
            <a:r>
              <a:rPr lang="zh-TW" altLang="en-US" dirty="0"/>
              <a:t>統一設 </a:t>
            </a:r>
            <a:r>
              <a:rPr lang="en-US" altLang="zh-TW" dirty="0"/>
              <a:t>120 h </a:t>
            </a:r>
            <a:r>
              <a:rPr lang="zh-TW" altLang="en-US" dirty="0"/>
              <a:t>以免過長。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(7)Rolling-origin </a:t>
            </a:r>
            <a:r>
              <a:rPr lang="zh-TW" altLang="en-US" dirty="0"/>
              <a:t>交叉驗證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每個窗口做 時間序列 </a:t>
            </a:r>
            <a:r>
              <a:rPr lang="en-US" altLang="zh-TW" dirty="0"/>
              <a:t>CV</a:t>
            </a:r>
            <a:r>
              <a:rPr lang="zh-TW" altLang="en-US" dirty="0"/>
              <a:t>（五折），無洩漏。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 </a:t>
            </a:r>
            <a:r>
              <a:rPr lang="en-US" altLang="zh-TW" dirty="0"/>
              <a:t>RMSE/MAE </a:t>
            </a:r>
            <a:r>
              <a:rPr lang="zh-TW" altLang="en-US" dirty="0"/>
              <a:t>比較 → </a:t>
            </a:r>
            <a:r>
              <a:rPr lang="en-US" altLang="zh-TW" dirty="0"/>
              <a:t>72 h(3 d) </a:t>
            </a:r>
            <a:r>
              <a:rPr lang="zh-TW" altLang="en-US" dirty="0"/>
              <a:t>最佳。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結論 </a:t>
            </a:r>
            <a:r>
              <a:rPr lang="en-US" altLang="zh-TW" dirty="0"/>
              <a:t>&amp; </a:t>
            </a:r>
            <a:r>
              <a:rPr lang="zh-TW" altLang="en-US" dirty="0"/>
              <a:t>應用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短期預警：</a:t>
            </a:r>
            <a:r>
              <a:rPr lang="en-US" altLang="zh-TW" dirty="0"/>
              <a:t>24 h </a:t>
            </a:r>
            <a:r>
              <a:rPr lang="zh-TW" altLang="en-US" dirty="0"/>
              <a:t>窗口就夠快、夠好。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1–3 </a:t>
            </a:r>
            <a:r>
              <a:rPr lang="zh-TW" altLang="en-US" dirty="0"/>
              <a:t>天預測：用 </a:t>
            </a:r>
            <a:r>
              <a:rPr lang="en-US" altLang="zh-TW" dirty="0"/>
              <a:t>72 h </a:t>
            </a:r>
            <a:r>
              <a:rPr lang="zh-TW" altLang="en-US" dirty="0"/>
              <a:t>窗口效果最佳（</a:t>
            </a:r>
            <a:r>
              <a:rPr lang="en-US" altLang="zh-TW" dirty="0"/>
              <a:t>RMSE 0.316 µg/m³</a:t>
            </a:r>
            <a:r>
              <a:rPr lang="zh-TW" altLang="en-US" dirty="0"/>
              <a:t>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883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f2e6270ebd_0_4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f2e6270ebd_0_4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1.1 </a:t>
            </a:r>
            <a:r>
              <a:rPr lang="zh-TW" altLang="en-US" b="1" dirty="0"/>
              <a:t>空氣品質季節性預測</a:t>
            </a:r>
          </a:p>
          <a:p>
            <a:r>
              <a:rPr lang="zh-TW" altLang="en-US" dirty="0"/>
              <a:t>分析空氣污染物隨季節變化的趨勢，建立季節性預測模型。透過時間序列分解和預測技術，瞭解全年不同季節的空氣品質變化規律，例如預測冬季與夏季的污染水準差異，提供</a:t>
            </a:r>
            <a:r>
              <a:rPr lang="zh-TW" altLang="en-US" b="1" dirty="0"/>
              <a:t>季節性趨勢</a:t>
            </a:r>
            <a:r>
              <a:rPr lang="zh-TW" altLang="en-US" dirty="0"/>
              <a:t>的洞察。此目標有助於提前預判高污染季節來臨時的空品狀況，協助相關單位採取主動的管制措施。</a:t>
            </a:r>
          </a:p>
          <a:p>
            <a:r>
              <a:rPr lang="en-US" altLang="zh-TW" b="1" dirty="0"/>
              <a:t>1.2 </a:t>
            </a:r>
            <a:r>
              <a:rPr lang="zh-TW" altLang="en-US" b="1" dirty="0"/>
              <a:t>污染源分類</a:t>
            </a:r>
          </a:p>
          <a:p>
            <a:r>
              <a:rPr lang="zh-TW" altLang="en-US" dirty="0"/>
              <a:t>利用</a:t>
            </a:r>
            <a:r>
              <a:rPr lang="zh-TW" altLang="en-US" b="1" dirty="0"/>
              <a:t>無監督學習</a:t>
            </a:r>
            <a:r>
              <a:rPr lang="zh-TW" altLang="en-US" dirty="0"/>
              <a:t>將空氣品質資料進行分群，從中歸納出不同</a:t>
            </a:r>
            <a:r>
              <a:rPr lang="zh-TW" altLang="en-US" b="1" dirty="0"/>
              <a:t>污染源型態</a:t>
            </a:r>
            <a:r>
              <a:rPr lang="zh-TW" altLang="en-US" dirty="0"/>
              <a:t>。透過分析各測站污染物組成與特徵（例如某些地區可能以交通汙染為主、某些地區工業排放較多），將相似污染特徵歸類，達到</a:t>
            </a:r>
            <a:r>
              <a:rPr lang="zh-TW" altLang="en-US" b="1" dirty="0"/>
              <a:t>污染源分類</a:t>
            </a:r>
            <a:r>
              <a:rPr lang="zh-TW" altLang="en-US" dirty="0"/>
              <a:t>的目的。此目標將有助於辨識各地區主要的污染來源類別，提供環境治理時區域差異化策略的依據。</a:t>
            </a:r>
          </a:p>
          <a:p>
            <a:r>
              <a:rPr lang="en-US" altLang="zh-TW" b="1" dirty="0"/>
              <a:t>1.3 </a:t>
            </a:r>
            <a:r>
              <a:rPr lang="zh-TW" altLang="en-US" b="1" dirty="0"/>
              <a:t>異常檢測</a:t>
            </a:r>
          </a:p>
          <a:p>
            <a:r>
              <a:rPr lang="zh-TW" altLang="en-US" dirty="0"/>
              <a:t>建立空氣品質</a:t>
            </a:r>
            <a:r>
              <a:rPr lang="zh-TW" altLang="en-US" b="1" dirty="0"/>
              <a:t>異常事件</a:t>
            </a:r>
            <a:r>
              <a:rPr lang="zh-TW" altLang="en-US" dirty="0"/>
              <a:t>的自動偵測機制，及早發現空汙異常尖峰或資料異常。透過異常檢測模型偵測出明顯偏離正常模式的事件（例如突發性污染尖峰、儀器錯誤數據），並對這些異常情境進行研判與說明。此目標可用於環境預警系統，及時識別嚴重污染事件或資料品質問題，進而分析其成因與影響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A2490BC-2B7F-BD17-F014-DBB6E1D3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F0ECE072-056C-D3CB-B37E-94825F941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297F2C8A-F150-47F4-1793-91354E19A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✅ 用於 </a:t>
            </a:r>
            <a:r>
              <a:rPr lang="en-US" altLang="zh-TW" b="1" dirty="0"/>
              <a:t>AQI </a:t>
            </a:r>
            <a:r>
              <a:rPr lang="zh-TW" altLang="en-US" b="1" dirty="0"/>
              <a:t>預測的優點</a:t>
            </a:r>
          </a:p>
          <a:p>
            <a:r>
              <a:rPr lang="zh-TW" altLang="en-US" dirty="0"/>
              <a:t>能夠建模時間上的</a:t>
            </a:r>
            <a:r>
              <a:rPr lang="zh-TW" altLang="en-US" b="1" dirty="0"/>
              <a:t>序列相關性</a:t>
            </a:r>
            <a:endParaRPr lang="zh-TW" altLang="en-US" dirty="0"/>
          </a:p>
          <a:p>
            <a:r>
              <a:rPr lang="zh-TW" altLang="en-US" dirty="0"/>
              <a:t>適合多變數、多步長的 </a:t>
            </a:r>
            <a:r>
              <a:rPr lang="en-US" altLang="zh-TW" dirty="0"/>
              <a:t>AQI </a:t>
            </a:r>
            <a:r>
              <a:rPr lang="zh-TW" altLang="en-US" dirty="0"/>
              <a:t>預測（如預測未來</a:t>
            </a:r>
            <a:r>
              <a:rPr lang="en-US" altLang="zh-TW" dirty="0"/>
              <a:t>24</a:t>
            </a:r>
            <a:r>
              <a:rPr lang="zh-TW" altLang="en-US" dirty="0"/>
              <a:t>小時）</a:t>
            </a:r>
          </a:p>
          <a:p>
            <a:r>
              <a:rPr lang="zh-TW" altLang="en-US" dirty="0"/>
              <a:t>可整合氣象、污染物、時間特徵（如星期幾、時段）形成「多變數時間序列」</a:t>
            </a:r>
          </a:p>
          <a:p>
            <a:r>
              <a:rPr lang="zh-TW" altLang="en-US" b="1" dirty="0"/>
              <a:t>🏁 適合情境</a:t>
            </a:r>
          </a:p>
          <a:p>
            <a:r>
              <a:rPr lang="zh-TW" altLang="en-US" dirty="0"/>
              <a:t>需要連續多小時的時間序列作為輸入（如 </a:t>
            </a:r>
            <a:r>
              <a:rPr lang="en-US" altLang="zh-TW" dirty="0"/>
              <a:t>[t-23, ..., t] → </a:t>
            </a:r>
            <a:r>
              <a:rPr lang="zh-TW" altLang="en-US" dirty="0"/>
              <a:t>預測 </a:t>
            </a:r>
            <a:r>
              <a:rPr lang="en-US" altLang="zh-TW" dirty="0"/>
              <a:t>t+1~t+24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有複雜的時間依賴或週期性（例如：日週期、季節變化）</a:t>
            </a:r>
          </a:p>
        </p:txBody>
      </p:sp>
    </p:spTree>
    <p:extLst>
      <p:ext uri="{BB962C8B-B14F-4D97-AF65-F5344CB8AC3E}">
        <p14:creationId xmlns:p14="http://schemas.microsoft.com/office/powerpoint/2010/main" val="3214327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A2490BC-2B7F-BD17-F014-DBB6E1D3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F0ECE072-056C-D3CB-B37E-94825F941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297F2C8A-F150-47F4-1793-91354E19A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✅ 用於 </a:t>
            </a:r>
            <a:r>
              <a:rPr lang="en-US" altLang="zh-TW" b="1" dirty="0"/>
              <a:t>AQI </a:t>
            </a:r>
            <a:r>
              <a:rPr lang="zh-TW" altLang="en-US" b="1" dirty="0"/>
              <a:t>預測的優點</a:t>
            </a:r>
          </a:p>
          <a:p>
            <a:r>
              <a:rPr lang="zh-TW" altLang="en-US" dirty="0"/>
              <a:t>能夠建模時間上的</a:t>
            </a:r>
            <a:r>
              <a:rPr lang="zh-TW" altLang="en-US" b="1" dirty="0"/>
              <a:t>序列相關性</a:t>
            </a:r>
            <a:endParaRPr lang="zh-TW" altLang="en-US" dirty="0"/>
          </a:p>
          <a:p>
            <a:r>
              <a:rPr lang="zh-TW" altLang="en-US" dirty="0"/>
              <a:t>適合多變數、多步長的 </a:t>
            </a:r>
            <a:r>
              <a:rPr lang="en-US" altLang="zh-TW" dirty="0"/>
              <a:t>AQI </a:t>
            </a:r>
            <a:r>
              <a:rPr lang="zh-TW" altLang="en-US" dirty="0"/>
              <a:t>預測（如預測未來</a:t>
            </a:r>
            <a:r>
              <a:rPr lang="en-US" altLang="zh-TW" dirty="0"/>
              <a:t>24</a:t>
            </a:r>
            <a:r>
              <a:rPr lang="zh-TW" altLang="en-US" dirty="0"/>
              <a:t>小時）</a:t>
            </a:r>
          </a:p>
          <a:p>
            <a:r>
              <a:rPr lang="zh-TW" altLang="en-US" dirty="0"/>
              <a:t>可整合氣象、污染物、時間特徵（如星期幾、時段）形成「多變數時間序列」</a:t>
            </a:r>
          </a:p>
          <a:p>
            <a:r>
              <a:rPr lang="zh-TW" altLang="en-US" b="1" dirty="0"/>
              <a:t>🏁 適合情境</a:t>
            </a:r>
          </a:p>
          <a:p>
            <a:r>
              <a:rPr lang="zh-TW" altLang="en-US" dirty="0"/>
              <a:t>需要連續多小時的時間序列作為輸入（如 </a:t>
            </a:r>
            <a:r>
              <a:rPr lang="en-US" altLang="zh-TW" dirty="0"/>
              <a:t>[t-23, ..., t] → </a:t>
            </a:r>
            <a:r>
              <a:rPr lang="zh-TW" altLang="en-US" dirty="0"/>
              <a:t>預測 </a:t>
            </a:r>
            <a:r>
              <a:rPr lang="en-US" altLang="zh-TW" dirty="0"/>
              <a:t>t+1~t+24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有複雜的時間依賴或週期性（例如：日週期、季節變化）</a:t>
            </a:r>
          </a:p>
        </p:txBody>
      </p:sp>
    </p:spTree>
    <p:extLst>
      <p:ext uri="{BB962C8B-B14F-4D97-AF65-F5344CB8AC3E}">
        <p14:creationId xmlns:p14="http://schemas.microsoft.com/office/powerpoint/2010/main" val="4087991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>
          <a:extLst>
            <a:ext uri="{FF2B5EF4-FFF2-40B4-BE49-F238E27FC236}">
              <a16:creationId xmlns:a16="http://schemas.microsoft.com/office/drawing/2014/main" id="{1890C0B6-ACE7-0862-53A3-4E441A493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4dfce81f19_0_45:notes">
            <a:extLst>
              <a:ext uri="{FF2B5EF4-FFF2-40B4-BE49-F238E27FC236}">
                <a16:creationId xmlns:a16="http://schemas.microsoft.com/office/drawing/2014/main" id="{0BE5121F-1019-3F7E-2DC5-FC6B9607C2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4dfce81f19_0_45:notes">
            <a:extLst>
              <a:ext uri="{FF2B5EF4-FFF2-40B4-BE49-F238E27FC236}">
                <a16:creationId xmlns:a16="http://schemas.microsoft.com/office/drawing/2014/main" id="{6E4CBAAB-1A3D-016B-0C4A-6FFDC16F58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960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A2490BC-2B7F-BD17-F014-DBB6E1D3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F0ECE072-056C-D3CB-B37E-94825F941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297F2C8A-F150-47F4-1793-91354E19A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「不論是樹模型還是深度網路，我們都走同一條 </a:t>
            </a:r>
            <a:r>
              <a:rPr lang="en-US" altLang="zh-TW" dirty="0"/>
              <a:t>pipeline</a:t>
            </a:r>
            <a:r>
              <a:rPr lang="zh-TW" altLang="en-US" dirty="0"/>
              <a:t>，只是在 </a:t>
            </a:r>
            <a:r>
              <a:rPr lang="en-US" altLang="zh-TW" i="1" dirty="0"/>
              <a:t>train</a:t>
            </a:r>
            <a:r>
              <a:rPr lang="zh-TW" altLang="en-US" dirty="0"/>
              <a:t> 這步分流，其他步驟完全共用程式與參數檔，方便維護。」</a:t>
            </a:r>
          </a:p>
        </p:txBody>
      </p:sp>
    </p:spTree>
    <p:extLst>
      <p:ext uri="{BB962C8B-B14F-4D97-AF65-F5344CB8AC3E}">
        <p14:creationId xmlns:p14="http://schemas.microsoft.com/office/powerpoint/2010/main" val="1401976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A2490BC-2B7F-BD17-F014-DBB6E1D3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F0ECE072-056C-D3CB-B37E-94825F941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297F2C8A-F150-47F4-1793-91354E19A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「樹模型靠</a:t>
            </a:r>
            <a:r>
              <a:rPr lang="en-US" altLang="zh-TW" dirty="0"/>
              <a:t>『</a:t>
            </a:r>
            <a:r>
              <a:rPr lang="zh-TW" altLang="en-US" dirty="0"/>
              <a:t>把 </a:t>
            </a:r>
            <a:r>
              <a:rPr lang="en-US" altLang="zh-TW" dirty="0"/>
              <a:t>72 </a:t>
            </a:r>
            <a:r>
              <a:rPr lang="zh-TW" altLang="en-US" dirty="0"/>
              <a:t>小時全展平</a:t>
            </a:r>
            <a:r>
              <a:rPr lang="en-US" altLang="zh-TW" dirty="0"/>
              <a:t>』</a:t>
            </a:r>
            <a:r>
              <a:rPr lang="zh-TW" altLang="en-US" dirty="0"/>
              <a:t>來學滯後；</a:t>
            </a:r>
            <a:r>
              <a:rPr lang="en-US" altLang="zh-TW" dirty="0"/>
              <a:t>LSTM </a:t>
            </a:r>
            <a:r>
              <a:rPr lang="zh-TW" altLang="en-US" dirty="0"/>
              <a:t>保留時間維度，用隱狀態抓長期依賴。</a:t>
            </a:r>
            <a:endParaRPr lang="en-US" altLang="zh-TW" dirty="0"/>
          </a:p>
          <a:p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這邊還有一個預期是當初希望可以透過兩邊的模型合併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獲得更好的解釋效果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另外也要分享一下關於</a:t>
            </a:r>
            <a:r>
              <a:rPr lang="en-US" altLang="zh-TW" dirty="0"/>
              <a:t>R</a:t>
            </a:r>
            <a:r>
              <a:rPr lang="zh-TW" altLang="en-US" dirty="0"/>
              <a:t>套件用 </a:t>
            </a:r>
            <a:r>
              <a:rPr lang="en-US" altLang="zh-TW" dirty="0" err="1"/>
              <a:t>cuda</a:t>
            </a:r>
            <a:r>
              <a:rPr lang="en-US" altLang="zh-TW" baseline="0" dirty="0"/>
              <a:t> </a:t>
            </a:r>
            <a:r>
              <a:rPr lang="zh-TW" altLang="en-US" baseline="0" dirty="0"/>
              <a:t>配合</a:t>
            </a:r>
            <a:r>
              <a:rPr lang="en-US" altLang="zh-TW" baseline="0" dirty="0"/>
              <a:t>r torch</a:t>
            </a:r>
            <a:r>
              <a:rPr lang="zh-TW" altLang="en-US" baseline="0" dirty="0"/>
              <a:t>要另外注意設定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1183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A2490BC-2B7F-BD17-F014-DBB6E1D3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F0ECE072-056C-D3CB-B37E-94825F941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297F2C8A-F150-47F4-1793-91354E19A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📘 </a:t>
            </a:r>
            <a:r>
              <a:rPr lang="en-US" altLang="zh-TW" b="1" dirty="0" err="1"/>
              <a:t>LightGBM</a:t>
            </a:r>
            <a:r>
              <a:rPr lang="en-US" altLang="zh-TW" b="1" dirty="0"/>
              <a:t> </a:t>
            </a:r>
            <a:r>
              <a:rPr lang="zh-TW" altLang="en-US" b="1" dirty="0"/>
              <a:t>相關輸出說明</a:t>
            </a:r>
          </a:p>
          <a:p>
            <a:r>
              <a:rPr lang="zh-TW" altLang="en-US" b="1" dirty="0"/>
              <a:t>✅ </a:t>
            </a:r>
            <a:r>
              <a:rPr lang="en-US" altLang="zh-TW" b="1" dirty="0"/>
              <a:t>..._</a:t>
            </a:r>
            <a:r>
              <a:rPr lang="en-US" altLang="zh-TW" b="1" dirty="0" err="1"/>
              <a:t>complete.rds</a:t>
            </a:r>
            <a:endParaRPr lang="en-US" altLang="zh-TW" b="1" dirty="0"/>
          </a:p>
          <a:p>
            <a:r>
              <a:rPr lang="zh-TW" altLang="en-US" b="1" dirty="0"/>
              <a:t>用途</a:t>
            </a:r>
            <a:r>
              <a:rPr lang="zh-TW" altLang="en-US" dirty="0"/>
              <a:t>：完整保存訓練好的 </a:t>
            </a:r>
            <a:r>
              <a:rPr lang="en-US" altLang="zh-TW" dirty="0" err="1"/>
              <a:t>LightGBM</a:t>
            </a:r>
            <a:r>
              <a:rPr lang="en-US" altLang="zh-TW" dirty="0"/>
              <a:t> </a:t>
            </a:r>
            <a:r>
              <a:rPr lang="zh-TW" altLang="en-US" dirty="0"/>
              <a:t>模型。</a:t>
            </a:r>
          </a:p>
          <a:p>
            <a:r>
              <a:rPr lang="zh-TW" altLang="en-US" b="1" dirty="0"/>
              <a:t>內容</a:t>
            </a:r>
            <a:r>
              <a:rPr lang="zh-TW" altLang="en-US" dirty="0"/>
              <a:t>：包含模型本體、最佳迭代次數（</a:t>
            </a:r>
            <a:r>
              <a:rPr lang="en-US" altLang="zh-TW" dirty="0"/>
              <a:t>best iteration</a:t>
            </a:r>
            <a:r>
              <a:rPr lang="zh-TW" altLang="en-US" dirty="0"/>
              <a:t>）、完整特徵資訊（含欄位名稱與順序）。</a:t>
            </a:r>
          </a:p>
          <a:p>
            <a:r>
              <a:rPr lang="zh-TW" altLang="en-US" b="1" dirty="0"/>
              <a:t>應用場景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在 </a:t>
            </a:r>
            <a:r>
              <a:rPr lang="en-US" altLang="zh-TW" dirty="0"/>
              <a:t>R </a:t>
            </a:r>
            <a:r>
              <a:rPr lang="zh-TW" altLang="en-US" dirty="0"/>
              <a:t>中快速載入並重現完整模型。</a:t>
            </a:r>
          </a:p>
          <a:p>
            <a:pPr lvl="1"/>
            <a:r>
              <a:rPr lang="zh-TW" altLang="en-US" dirty="0"/>
              <a:t>可直接進行推論或做進一步分析（如 </a:t>
            </a:r>
            <a:r>
              <a:rPr lang="en-US" altLang="zh-TW" dirty="0"/>
              <a:t>SHAP </a:t>
            </a:r>
            <a:r>
              <a:rPr lang="zh-TW" altLang="en-US" dirty="0"/>
              <a:t>解釋）。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load_lgbm_model</a:t>
            </a:r>
            <a:r>
              <a:rPr lang="en-US" altLang="zh-TW" dirty="0"/>
              <a:t>(..., </a:t>
            </a:r>
            <a:r>
              <a:rPr lang="en-US" altLang="zh-TW" dirty="0" err="1"/>
              <a:t>load_complete</a:t>
            </a:r>
            <a:r>
              <a:rPr lang="en-US" altLang="zh-TW" dirty="0"/>
              <a:t> = TRUE) </a:t>
            </a:r>
            <a:r>
              <a:rPr lang="zh-TW" altLang="en-US" dirty="0"/>
              <a:t>快速重建模型。</a:t>
            </a:r>
          </a:p>
          <a:p>
            <a:r>
              <a:rPr lang="zh-TW" altLang="en-US" b="1" dirty="0"/>
              <a:t>✅ </a:t>
            </a:r>
            <a:r>
              <a:rPr lang="en-US" altLang="zh-TW" b="1" dirty="0"/>
              <a:t>..._native.txt</a:t>
            </a:r>
          </a:p>
          <a:p>
            <a:r>
              <a:rPr lang="zh-TW" altLang="en-US" b="1" dirty="0"/>
              <a:t>用途</a:t>
            </a:r>
            <a:r>
              <a:rPr lang="zh-TW" altLang="en-US" dirty="0"/>
              <a:t>：跨語言部署用的 </a:t>
            </a:r>
            <a:r>
              <a:rPr lang="en-US" altLang="zh-TW" dirty="0" err="1"/>
              <a:t>LightGBM</a:t>
            </a:r>
            <a:r>
              <a:rPr lang="en-US" altLang="zh-TW" dirty="0"/>
              <a:t> </a:t>
            </a:r>
            <a:r>
              <a:rPr lang="zh-TW" altLang="en-US" dirty="0"/>
              <a:t>原生文字模型格式。</a:t>
            </a:r>
          </a:p>
          <a:p>
            <a:r>
              <a:rPr lang="zh-TW" altLang="en-US" b="1" dirty="0"/>
              <a:t>內容</a:t>
            </a:r>
            <a:r>
              <a:rPr lang="zh-TW" altLang="en-US" dirty="0"/>
              <a:t>：</a:t>
            </a:r>
            <a:r>
              <a:rPr lang="en-US" altLang="zh-TW" dirty="0" err="1"/>
              <a:t>LightGBM</a:t>
            </a:r>
            <a:r>
              <a:rPr lang="en-US" altLang="zh-TW" dirty="0"/>
              <a:t> </a:t>
            </a:r>
            <a:r>
              <a:rPr lang="zh-TW" altLang="en-US" dirty="0"/>
              <a:t>輸出的純文字格式模型。</a:t>
            </a:r>
          </a:p>
          <a:p>
            <a:r>
              <a:rPr lang="zh-TW" altLang="en-US" b="1" dirty="0"/>
              <a:t>應用場景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將 </a:t>
            </a:r>
            <a:r>
              <a:rPr lang="en-US" altLang="zh-TW" dirty="0"/>
              <a:t>R </a:t>
            </a:r>
            <a:r>
              <a:rPr lang="zh-TW" altLang="en-US" dirty="0"/>
              <a:t>訓練出的模型部署到 </a:t>
            </a:r>
            <a:r>
              <a:rPr lang="en-US" altLang="zh-TW" dirty="0"/>
              <a:t>Python/Java </a:t>
            </a:r>
            <a:r>
              <a:rPr lang="zh-TW" altLang="en-US" dirty="0"/>
              <a:t>等其他平台。</a:t>
            </a:r>
          </a:p>
          <a:p>
            <a:pPr lvl="1"/>
            <a:r>
              <a:rPr lang="zh-TW" altLang="en-US" dirty="0"/>
              <a:t>結合 </a:t>
            </a:r>
            <a:r>
              <a:rPr lang="en-US" altLang="zh-TW" dirty="0" err="1"/>
              <a:t>FastAPI</a:t>
            </a:r>
            <a:r>
              <a:rPr lang="en-US" altLang="zh-TW" dirty="0"/>
              <a:t> </a:t>
            </a:r>
            <a:r>
              <a:rPr lang="zh-TW" altLang="en-US" dirty="0"/>
              <a:t>等後端做預測服務。</a:t>
            </a:r>
          </a:p>
          <a:p>
            <a:r>
              <a:rPr lang="zh-TW" altLang="en-US" b="1" dirty="0"/>
              <a:t>✅ </a:t>
            </a:r>
            <a:r>
              <a:rPr lang="en-US" altLang="zh-TW" b="1" dirty="0"/>
              <a:t>..._importance.csv</a:t>
            </a:r>
          </a:p>
          <a:p>
            <a:r>
              <a:rPr lang="zh-TW" altLang="en-US" b="1" dirty="0"/>
              <a:t>用途</a:t>
            </a:r>
            <a:r>
              <a:rPr lang="zh-TW" altLang="en-US" dirty="0"/>
              <a:t>：分析欄位對模型預測的貢獻程度。</a:t>
            </a:r>
          </a:p>
          <a:p>
            <a:r>
              <a:rPr lang="zh-TW" altLang="en-US" b="1" dirty="0"/>
              <a:t>內容</a:t>
            </a:r>
            <a:r>
              <a:rPr lang="zh-TW" altLang="en-US" dirty="0"/>
              <a:t>：由 </a:t>
            </a:r>
            <a:r>
              <a:rPr lang="en-US" altLang="zh-TW" dirty="0" err="1"/>
              <a:t>lgb.importance</a:t>
            </a:r>
            <a:r>
              <a:rPr lang="en-US" altLang="zh-TW" dirty="0"/>
              <a:t>() </a:t>
            </a:r>
            <a:r>
              <a:rPr lang="zh-TW" altLang="en-US" dirty="0"/>
              <a:t>計算出的特徵重要性表（展平後特徵）。</a:t>
            </a:r>
          </a:p>
          <a:p>
            <a:r>
              <a:rPr lang="zh-TW" altLang="en-US" b="1" dirty="0"/>
              <a:t>應用場景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找出哪些欄位（如 </a:t>
            </a:r>
            <a:r>
              <a:rPr lang="en-US" altLang="zh-TW" dirty="0"/>
              <a:t>AQI_t-1</a:t>
            </a:r>
            <a:r>
              <a:rPr lang="zh-TW" altLang="en-US" dirty="0"/>
              <a:t>、</a:t>
            </a:r>
            <a:r>
              <a:rPr lang="en-US" altLang="zh-TW" dirty="0"/>
              <a:t>Tx_t-3 </a:t>
            </a:r>
            <a:r>
              <a:rPr lang="zh-TW" altLang="en-US" dirty="0"/>
              <a:t>等）對預測最重要。</a:t>
            </a:r>
          </a:p>
          <a:p>
            <a:pPr lvl="1"/>
            <a:r>
              <a:rPr lang="zh-TW" altLang="en-US" dirty="0"/>
              <a:t>可進行視覺化（如條形圖或 </a:t>
            </a:r>
            <a:r>
              <a:rPr lang="en-US" altLang="zh-TW" dirty="0"/>
              <a:t>SHAP </a:t>
            </a:r>
            <a:r>
              <a:rPr lang="zh-TW" altLang="en-US" dirty="0"/>
              <a:t>熱力圖）。</a:t>
            </a:r>
          </a:p>
          <a:p>
            <a:r>
              <a:rPr lang="zh-TW" altLang="en-US" b="1" dirty="0"/>
              <a:t>✅ </a:t>
            </a:r>
            <a:r>
              <a:rPr lang="en-US" altLang="zh-TW" b="1" dirty="0"/>
              <a:t>..._original_importance.csv</a:t>
            </a:r>
          </a:p>
          <a:p>
            <a:r>
              <a:rPr lang="zh-TW" altLang="en-US" b="1" dirty="0"/>
              <a:t>用途</a:t>
            </a:r>
            <a:r>
              <a:rPr lang="zh-TW" altLang="en-US" dirty="0"/>
              <a:t>：還原至原始變數層級的特徵重要性。</a:t>
            </a:r>
          </a:p>
          <a:p>
            <a:r>
              <a:rPr lang="zh-TW" altLang="en-US" b="1" dirty="0"/>
              <a:t>內容</a:t>
            </a:r>
            <a:r>
              <a:rPr lang="zh-TW" altLang="en-US" dirty="0"/>
              <a:t>：針對展平特徵（如滑動視窗）進行變數聚合，例如 </a:t>
            </a:r>
            <a:r>
              <a:rPr lang="en-US" altLang="zh-TW" dirty="0"/>
              <a:t>AQI_t-1</a:t>
            </a:r>
            <a:r>
              <a:rPr lang="zh-TW" altLang="en-US" dirty="0"/>
              <a:t>、</a:t>
            </a:r>
            <a:r>
              <a:rPr lang="en-US" altLang="zh-TW" dirty="0"/>
              <a:t>AQI_t-2 </a:t>
            </a:r>
            <a:r>
              <a:rPr lang="zh-TW" altLang="en-US" dirty="0"/>
              <a:t>都會合併為 </a:t>
            </a:r>
            <a:r>
              <a:rPr lang="en-US" altLang="zh-TW" dirty="0"/>
              <a:t>AQI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應用場景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分析「變數家族」的重要性（如氣溫 </a:t>
            </a:r>
            <a:r>
              <a:rPr lang="en-US" altLang="zh-TW" dirty="0"/>
              <a:t>vs AQI vs </a:t>
            </a:r>
            <a:r>
              <a:rPr lang="zh-TW" altLang="en-US" dirty="0"/>
              <a:t>風速）。</a:t>
            </a:r>
          </a:p>
          <a:p>
            <a:pPr lvl="1"/>
            <a:r>
              <a:rPr lang="zh-TW" altLang="en-US" dirty="0"/>
              <a:t>更具可解釋性、適合做報告與政策分析。</a:t>
            </a:r>
          </a:p>
        </p:txBody>
      </p:sp>
    </p:spTree>
    <p:extLst>
      <p:ext uri="{BB962C8B-B14F-4D97-AF65-F5344CB8AC3E}">
        <p14:creationId xmlns:p14="http://schemas.microsoft.com/office/powerpoint/2010/main" val="40848570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A2490BC-2B7F-BD17-F014-DBB6E1D3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F0ECE072-056C-D3CB-B37E-94825F941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297F2C8A-F150-47F4-1793-91354E19A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..._</a:t>
            </a:r>
            <a:r>
              <a:rPr lang="en-US" altLang="zh-TW" b="1" dirty="0" err="1"/>
              <a:t>complete.rds</a:t>
            </a:r>
            <a:endParaRPr lang="en-US" altLang="zh-TW" b="1" dirty="0"/>
          </a:p>
          <a:p>
            <a:r>
              <a:rPr lang="zh-TW" altLang="en-US" b="1" dirty="0"/>
              <a:t>用途</a:t>
            </a:r>
            <a:r>
              <a:rPr lang="zh-TW" altLang="en-US" dirty="0"/>
              <a:t>：完整儲存 </a:t>
            </a:r>
            <a:r>
              <a:rPr lang="en-US" altLang="zh-TW" dirty="0"/>
              <a:t>LSTM </a:t>
            </a:r>
            <a:r>
              <a:rPr lang="zh-TW" altLang="en-US" dirty="0"/>
              <a:t>模型與訓練過程。</a:t>
            </a:r>
          </a:p>
          <a:p>
            <a:r>
              <a:rPr lang="zh-TW" altLang="en-US" b="1" dirty="0"/>
              <a:t>內容</a:t>
            </a:r>
            <a:r>
              <a:rPr lang="zh-TW" altLang="en-US" dirty="0"/>
              <a:t>：包含 </a:t>
            </a: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zh-TW" altLang="en-US" dirty="0"/>
              <a:t>模型物件、訓練參數（如 </a:t>
            </a:r>
            <a:r>
              <a:rPr lang="en-US" altLang="zh-TW" dirty="0"/>
              <a:t>epoch</a:t>
            </a:r>
            <a:r>
              <a:rPr lang="zh-TW" altLang="en-US" dirty="0"/>
              <a:t>、</a:t>
            </a:r>
            <a:r>
              <a:rPr lang="en-US" altLang="zh-TW" dirty="0"/>
              <a:t>learning rate</a:t>
            </a:r>
            <a:r>
              <a:rPr lang="zh-TW" altLang="en-US" dirty="0"/>
              <a:t>）、歷史訓練紀錄。</a:t>
            </a:r>
          </a:p>
          <a:p>
            <a:r>
              <a:rPr lang="zh-TW" altLang="en-US" b="1" dirty="0"/>
              <a:t>應用場景</a:t>
            </a:r>
            <a:r>
              <a:rPr lang="zh-TW" altLang="en-US" dirty="0"/>
              <a:t>：</a:t>
            </a:r>
          </a:p>
          <a:p>
            <a:pPr lvl="1"/>
            <a:r>
              <a:rPr lang="en-US" altLang="zh-TW" dirty="0"/>
              <a:t>R </a:t>
            </a:r>
            <a:r>
              <a:rPr lang="zh-TW" altLang="en-US" dirty="0"/>
              <a:t>環境中快速重現模型。</a:t>
            </a:r>
          </a:p>
          <a:p>
            <a:pPr lvl="1"/>
            <a:r>
              <a:rPr lang="zh-TW" altLang="en-US" dirty="0"/>
              <a:t>可直接進行預測或解釋性分析。</a:t>
            </a:r>
          </a:p>
          <a:p>
            <a:r>
              <a:rPr lang="zh-TW" altLang="en-US" b="1" dirty="0"/>
              <a:t>✅ </a:t>
            </a:r>
            <a:r>
              <a:rPr lang="en-US" altLang="zh-TW" b="1" dirty="0"/>
              <a:t>..._state.pt</a:t>
            </a:r>
          </a:p>
          <a:p>
            <a:r>
              <a:rPr lang="zh-TW" altLang="en-US" b="1" dirty="0"/>
              <a:t>用途</a:t>
            </a:r>
            <a:r>
              <a:rPr lang="zh-TW" altLang="en-US" dirty="0"/>
              <a:t>：儲存模型的 </a:t>
            </a: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en-US" altLang="zh-TW" dirty="0" err="1"/>
              <a:t>state_dict</a:t>
            </a:r>
            <a:r>
              <a:rPr lang="zh-TW" altLang="en-US" dirty="0"/>
              <a:t>（即權重參數）。</a:t>
            </a:r>
          </a:p>
          <a:p>
            <a:r>
              <a:rPr lang="zh-TW" altLang="en-US" b="1" dirty="0"/>
              <a:t>內容</a:t>
            </a:r>
            <a:r>
              <a:rPr lang="zh-TW" altLang="en-US" dirty="0"/>
              <a:t>：不含架構資訊，僅包含模型的各層參數。</a:t>
            </a:r>
          </a:p>
          <a:p>
            <a:r>
              <a:rPr lang="zh-TW" altLang="en-US" b="1" dirty="0"/>
              <a:t>應用場景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跨平台重建模型（如在純 </a:t>
            </a:r>
            <a:r>
              <a:rPr lang="en-US" altLang="zh-TW" dirty="0"/>
              <a:t>Python/</a:t>
            </a: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zh-TW" altLang="en-US" dirty="0"/>
              <a:t>環境中重現推論）。</a:t>
            </a:r>
          </a:p>
          <a:p>
            <a:pPr lvl="1"/>
            <a:r>
              <a:rPr lang="zh-TW" altLang="en-US" dirty="0"/>
              <a:t>要與 </a:t>
            </a:r>
            <a:r>
              <a:rPr lang="en-US" altLang="zh-TW" dirty="0"/>
              <a:t>..._</a:t>
            </a:r>
            <a:r>
              <a:rPr lang="en-US" altLang="zh-TW" dirty="0" err="1"/>
              <a:t>architecture.rds</a:t>
            </a:r>
            <a:r>
              <a:rPr lang="en-US" altLang="zh-TW" dirty="0"/>
              <a:t> </a:t>
            </a:r>
            <a:r>
              <a:rPr lang="zh-TW" altLang="en-US" dirty="0"/>
              <a:t>搭配使用。</a:t>
            </a:r>
          </a:p>
          <a:p>
            <a:r>
              <a:rPr lang="zh-TW" altLang="en-US" b="1" dirty="0"/>
              <a:t>✅ </a:t>
            </a:r>
            <a:r>
              <a:rPr lang="en-US" altLang="zh-TW" b="1" dirty="0"/>
              <a:t>..._</a:t>
            </a:r>
            <a:r>
              <a:rPr lang="en-US" altLang="zh-TW" b="1" dirty="0" err="1"/>
              <a:t>architecture.rds</a:t>
            </a:r>
            <a:endParaRPr lang="en-US" altLang="zh-TW" b="1" dirty="0"/>
          </a:p>
          <a:p>
            <a:r>
              <a:rPr lang="zh-TW" altLang="en-US" b="1" dirty="0"/>
              <a:t>用途</a:t>
            </a:r>
            <a:r>
              <a:rPr lang="zh-TW" altLang="en-US" dirty="0"/>
              <a:t>：儲存模型架構資訊。</a:t>
            </a:r>
          </a:p>
          <a:p>
            <a:r>
              <a:rPr lang="zh-TW" altLang="en-US" b="1" dirty="0"/>
              <a:t>內容</a:t>
            </a:r>
            <a:r>
              <a:rPr lang="zh-TW" altLang="en-US" dirty="0"/>
              <a:t>：包含輸入維度、隱藏層大小、層數、</a:t>
            </a:r>
            <a:r>
              <a:rPr lang="en-US" altLang="zh-TW" dirty="0"/>
              <a:t>dropout </a:t>
            </a:r>
            <a:r>
              <a:rPr lang="zh-TW" altLang="en-US" dirty="0"/>
              <a:t>等資訊。</a:t>
            </a:r>
          </a:p>
          <a:p>
            <a:r>
              <a:rPr lang="zh-TW" altLang="en-US" b="1" dirty="0"/>
              <a:t>應用場景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搭配 </a:t>
            </a:r>
            <a:r>
              <a:rPr lang="en-US" altLang="zh-TW" dirty="0"/>
              <a:t>.</a:t>
            </a:r>
            <a:r>
              <a:rPr lang="en-US" altLang="zh-TW" dirty="0" err="1"/>
              <a:t>pt</a:t>
            </a:r>
            <a:r>
              <a:rPr lang="en-US" altLang="zh-TW" dirty="0"/>
              <a:t> </a:t>
            </a:r>
            <a:r>
              <a:rPr lang="zh-TW" altLang="en-US" dirty="0"/>
              <a:t>權重檔案，在 </a:t>
            </a: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zh-TW" altLang="en-US" dirty="0"/>
              <a:t>中正確建立 </a:t>
            </a:r>
            <a:r>
              <a:rPr lang="en-US" altLang="zh-TW" dirty="0"/>
              <a:t>LSTM </a:t>
            </a:r>
            <a:r>
              <a:rPr lang="zh-TW" altLang="en-US" dirty="0"/>
              <a:t>架構。</a:t>
            </a:r>
          </a:p>
          <a:p>
            <a:pPr lvl="1"/>
            <a:r>
              <a:rPr lang="zh-TW" altLang="en-US" dirty="0"/>
              <a:t>方便日後參數重現與模型對照。</a:t>
            </a:r>
          </a:p>
          <a:p>
            <a:r>
              <a:rPr lang="zh-TW" altLang="en-US" b="1" dirty="0"/>
              <a:t>✅ </a:t>
            </a:r>
            <a:r>
              <a:rPr lang="en-US" altLang="zh-TW" b="1" dirty="0"/>
              <a:t>..._</a:t>
            </a:r>
            <a:r>
              <a:rPr lang="en-US" altLang="zh-TW" b="1" dirty="0" err="1"/>
              <a:t>history.rds</a:t>
            </a:r>
            <a:endParaRPr lang="en-US" altLang="zh-TW" b="1" dirty="0"/>
          </a:p>
          <a:p>
            <a:r>
              <a:rPr lang="zh-TW" altLang="en-US" b="1" dirty="0"/>
              <a:t>用途</a:t>
            </a:r>
            <a:r>
              <a:rPr lang="zh-TW" altLang="en-US" dirty="0"/>
              <a:t>：分析訓練過程的學習曲線。</a:t>
            </a:r>
          </a:p>
          <a:p>
            <a:r>
              <a:rPr lang="zh-TW" altLang="en-US" b="1" dirty="0"/>
              <a:t>內容</a:t>
            </a:r>
            <a:r>
              <a:rPr lang="zh-TW" altLang="en-US" dirty="0"/>
              <a:t>：每個 </a:t>
            </a:r>
            <a:r>
              <a:rPr lang="en-US" altLang="zh-TW" dirty="0"/>
              <a:t>epoch </a:t>
            </a:r>
            <a:r>
              <a:rPr lang="zh-TW" altLang="en-US" dirty="0"/>
              <a:t>的 </a:t>
            </a:r>
            <a:r>
              <a:rPr lang="en-US" altLang="zh-TW" dirty="0"/>
              <a:t>loss</a:t>
            </a:r>
            <a:r>
              <a:rPr lang="zh-TW" altLang="en-US" dirty="0"/>
              <a:t>、</a:t>
            </a:r>
            <a:r>
              <a:rPr lang="en-US" altLang="zh-TW" dirty="0"/>
              <a:t>MAE</a:t>
            </a:r>
            <a:r>
              <a:rPr lang="zh-TW" altLang="en-US" dirty="0"/>
              <a:t>、</a:t>
            </a:r>
            <a:r>
              <a:rPr lang="en-US" altLang="zh-TW" dirty="0"/>
              <a:t>RMSE </a:t>
            </a:r>
            <a:r>
              <a:rPr lang="zh-TW" altLang="en-US" dirty="0"/>
              <a:t>等指標。</a:t>
            </a:r>
          </a:p>
          <a:p>
            <a:r>
              <a:rPr lang="zh-TW" altLang="en-US" b="1" dirty="0"/>
              <a:t>應用場景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繪製學習曲線（是否過擬合？何時收斂？）。</a:t>
            </a:r>
          </a:p>
          <a:p>
            <a:pPr lvl="1"/>
            <a:r>
              <a:rPr lang="zh-TW" altLang="en-US" dirty="0"/>
              <a:t>比較不同超參數設定下的訓練行為。</a:t>
            </a:r>
            <a:endParaRPr lang="en-US" altLang="zh-TW" dirty="0"/>
          </a:p>
          <a:p>
            <a:pPr marL="61595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5636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EA2490BC-2B7F-BD17-F014-DBB6E1D3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F0ECE072-056C-D3CB-B37E-94825F941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297F2C8A-F150-47F4-1793-91354E19A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595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45466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59B6547A-DF47-07EB-4F0E-016F6C71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6FBEFA1F-6AFD-8977-3993-E9C56EA5A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F1092E7-25D6-AA73-684C-97908561AB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3. </a:t>
            </a:r>
            <a:r>
              <a:rPr lang="zh-TW" altLang="en-US" b="1" dirty="0"/>
              <a:t>資料處理流程</a:t>
            </a:r>
          </a:p>
          <a:p>
            <a:r>
              <a:rPr lang="zh-TW" altLang="en-US" dirty="0"/>
              <a:t>為確保資料品質並提取有效資訊，專案將執行以下資料前處理步驟：</a:t>
            </a:r>
          </a:p>
          <a:p>
            <a:r>
              <a:rPr lang="en-US" altLang="zh-TW" b="1" dirty="0"/>
              <a:t>3.1 </a:t>
            </a:r>
            <a:r>
              <a:rPr lang="zh-TW" altLang="en-US" b="1" dirty="0"/>
              <a:t>資料清洗</a:t>
            </a:r>
          </a:p>
          <a:p>
            <a:r>
              <a:rPr lang="zh-TW" altLang="en-US" dirty="0"/>
              <a:t>對取得的原始空氣品質資料進行清洗，處理</a:t>
            </a:r>
            <a:r>
              <a:rPr lang="zh-TW" altLang="en-US" b="1" dirty="0"/>
              <a:t>遺漏值</a:t>
            </a:r>
            <a:r>
              <a:rPr lang="zh-TW" altLang="en-US" dirty="0"/>
              <a:t>、</a:t>
            </a:r>
            <a:r>
              <a:rPr lang="zh-TW" altLang="en-US" b="1" dirty="0"/>
              <a:t>異常值</a:t>
            </a:r>
            <a:r>
              <a:rPr lang="zh-TW" altLang="en-US" dirty="0"/>
              <a:t>以及單位或格式不一致的情形。可能的清洗步驟包括：</a:t>
            </a:r>
          </a:p>
          <a:p>
            <a:r>
              <a:rPr lang="zh-TW" altLang="en-US" b="1" dirty="0"/>
              <a:t>遺漏值補植</a:t>
            </a:r>
            <a:r>
              <a:rPr lang="zh-TW" altLang="en-US" dirty="0"/>
              <a:t>：針對少量缺失資料，以線性插值或以相鄰時刻</a:t>
            </a:r>
            <a:r>
              <a:rPr lang="en-US" altLang="zh-TW" dirty="0"/>
              <a:t>/</a:t>
            </a:r>
            <a:r>
              <a:rPr lang="zh-TW" altLang="en-US" dirty="0"/>
              <a:t>相鄰測站數據估計填補，必要時也可標記缺失以避免誤用。</a:t>
            </a:r>
          </a:p>
          <a:p>
            <a:r>
              <a:rPr lang="zh-TW" altLang="en-US" b="1" dirty="0"/>
              <a:t>異常值過濾</a:t>
            </a:r>
            <a:r>
              <a:rPr lang="zh-TW" altLang="en-US" dirty="0"/>
              <a:t>：偵測明顯超出合理範圍的數值（例如儀器故障導致的極端值），可依環保署污染物合理區間設定閾值篩選，或結合異常檢測模型（如</a:t>
            </a:r>
            <a:r>
              <a:rPr lang="en-US" altLang="zh-TW" dirty="0"/>
              <a:t>Isolation Forest</a:t>
            </a:r>
            <a:r>
              <a:rPr lang="zh-TW" altLang="en-US" dirty="0"/>
              <a:t>）初步標記可能的異常資料點，後續分析可排除或特別關注這些點。</a:t>
            </a:r>
          </a:p>
          <a:p>
            <a:r>
              <a:rPr lang="zh-TW" altLang="en-US" b="1" dirty="0"/>
              <a:t>單位與格式統一</a:t>
            </a:r>
            <a:r>
              <a:rPr lang="zh-TW" altLang="en-US" dirty="0"/>
              <a:t>：確認所有測站的各項污染物單位一致（開放資料已定義各欄位單位），如有需要將單位換算統一。另外將時間欄位轉為適當的時間戳記格式，確保不同資料集（即時與歷史資料）時間格式一致，方便後續整合。</a:t>
            </a:r>
          </a:p>
          <a:p>
            <a:r>
              <a:rPr lang="zh-TW" altLang="en-US" dirty="0"/>
              <a:t>經過清洗後，將得到一份較為完整且可靠的時序資料，為特徵提取和模型分析打下基礎。</a:t>
            </a:r>
          </a:p>
          <a:p>
            <a:r>
              <a:rPr lang="en-US" altLang="zh-TW" b="1" dirty="0"/>
              <a:t>3.2 </a:t>
            </a:r>
            <a:r>
              <a:rPr lang="zh-TW" altLang="en-US" b="1" dirty="0"/>
              <a:t>特徵工程</a:t>
            </a:r>
          </a:p>
          <a:p>
            <a:r>
              <a:rPr lang="zh-TW" altLang="en-US" dirty="0"/>
              <a:t>為提升模型的預測能力與分析的洞察力，我們將對清洗後的資料進行特徵工程，包括生成新的衍生變數和統計量：</a:t>
            </a:r>
          </a:p>
          <a:p>
            <a:r>
              <a:rPr lang="zh-TW" altLang="en-US" b="1" dirty="0"/>
              <a:t>時間相關特徵</a:t>
            </a:r>
            <a:r>
              <a:rPr lang="zh-TW" altLang="en-US" dirty="0"/>
              <a:t>：從時間戳記提取出相關特徵，例如小時（判斷日夜或通勤時段）、星期幾、月份等，捕捉日週週期性模式。也可加入節假日標記（例如農曆新年、跨年夜等可能影響空污的節日），以供模型考量特殊事件對污染的影響。</a:t>
            </a:r>
          </a:p>
          <a:p>
            <a:r>
              <a:rPr lang="zh-TW" altLang="en-US" b="1" dirty="0"/>
              <a:t>移動平均與滯後特徵</a:t>
            </a:r>
            <a:r>
              <a:rPr lang="zh-TW" altLang="en-US" dirty="0"/>
              <a:t>：基於原始濃度值計算移動平均值，平滑短期波動。例如計算</a:t>
            </a:r>
            <a:r>
              <a:rPr lang="en-US" altLang="zh-TW" dirty="0"/>
              <a:t>PM₂.₅</a:t>
            </a:r>
            <a:r>
              <a:rPr lang="zh-TW" altLang="en-US" dirty="0"/>
              <a:t>的</a:t>
            </a:r>
            <a:r>
              <a:rPr lang="en-US" altLang="zh-TW" dirty="0"/>
              <a:t>24</a:t>
            </a:r>
            <a:r>
              <a:rPr lang="zh-TW" altLang="en-US" dirty="0"/>
              <a:t>小時移動平均以捕捉日尺度趨勢（資料中已提供部分污染物的移動平均，如</a:t>
            </a:r>
            <a:r>
              <a:rPr lang="en-US" altLang="zh-TW" dirty="0"/>
              <a:t>8</a:t>
            </a:r>
            <a:r>
              <a:rPr lang="zh-TW" altLang="en-US" dirty="0"/>
              <a:t>小時臭氧、</a:t>
            </a:r>
            <a:r>
              <a:rPr lang="en-US" altLang="zh-TW" dirty="0"/>
              <a:t>PM₂.₅</a:t>
            </a:r>
            <a:r>
              <a:rPr lang="zh-TW" altLang="en-US" dirty="0"/>
              <a:t>日均值等，可再次確認計算公式）。同時產生</a:t>
            </a:r>
            <a:r>
              <a:rPr lang="zh-TW" altLang="en-US" b="1" dirty="0"/>
              <a:t>滯後特徵</a:t>
            </a:r>
            <a:r>
              <a:rPr lang="zh-TW" altLang="en-US" dirty="0"/>
              <a:t>，例如將前</a:t>
            </a:r>
            <a:r>
              <a:rPr lang="en-US" altLang="zh-TW" dirty="0"/>
              <a:t>1</a:t>
            </a:r>
            <a:r>
              <a:rPr lang="zh-TW" altLang="en-US" dirty="0"/>
              <a:t>小時、前</a:t>
            </a:r>
            <a:r>
              <a:rPr lang="en-US" altLang="zh-TW" dirty="0"/>
              <a:t>3</a:t>
            </a:r>
            <a:r>
              <a:rPr lang="zh-TW" altLang="en-US" dirty="0"/>
              <a:t>小時、前</a:t>
            </a:r>
            <a:r>
              <a:rPr lang="en-US" altLang="zh-TW" dirty="0"/>
              <a:t>24</a:t>
            </a:r>
            <a:r>
              <a:rPr lang="zh-TW" altLang="en-US" dirty="0"/>
              <a:t>小時的污染物濃度作為預測當前時刻的特徵，用以引入時間序列的自相關信息，這對於像</a:t>
            </a:r>
            <a:r>
              <a:rPr lang="en-US" altLang="zh-TW" dirty="0" err="1"/>
              <a:t>XGBoost</a:t>
            </a:r>
            <a:r>
              <a:rPr lang="zh-TW" altLang="en-US" dirty="0"/>
              <a:t>等機器學習模型預測時間序列非常重要。</a:t>
            </a:r>
          </a:p>
          <a:p>
            <a:r>
              <a:rPr lang="zh-TW" altLang="en-US" b="1" dirty="0"/>
              <a:t>風速風向特徵</a:t>
            </a:r>
            <a:r>
              <a:rPr lang="zh-TW" altLang="en-US" dirty="0"/>
              <a:t>：將風向與風速資訊轉換為更適合模型的特徵。例如將風速 </a:t>
            </a:r>
            <a:r>
              <a:rPr lang="en-US" altLang="zh-TW" dirty="0"/>
              <a:t>(</a:t>
            </a:r>
            <a:r>
              <a:rPr lang="en-US" altLang="zh-TW" dirty="0" err="1"/>
              <a:t>WindSpeed</a:t>
            </a:r>
            <a:r>
              <a:rPr lang="en-US" altLang="zh-TW" dirty="0"/>
              <a:t>) </a:t>
            </a:r>
            <a:r>
              <a:rPr lang="zh-TW" altLang="en-US" dirty="0"/>
              <a:t>與風向 </a:t>
            </a:r>
            <a:r>
              <a:rPr lang="en-US" altLang="zh-TW" dirty="0"/>
              <a:t>(</a:t>
            </a:r>
            <a:r>
              <a:rPr lang="en-US" altLang="zh-TW" dirty="0" err="1"/>
              <a:t>WindDirec</a:t>
            </a:r>
            <a:r>
              <a:rPr lang="en-US" altLang="zh-TW" dirty="0"/>
              <a:t>) </a:t>
            </a:r>
            <a:r>
              <a:rPr lang="zh-TW" altLang="en-US" dirty="0"/>
              <a:t>轉換為</a:t>
            </a:r>
            <a:r>
              <a:rPr lang="zh-TW" altLang="en-US" b="1" dirty="0"/>
              <a:t>平面向量</a:t>
            </a:r>
            <a:r>
              <a:rPr lang="zh-TW" altLang="en-US" dirty="0"/>
              <a:t>的兩個分量：</a:t>
            </a:r>
            <a:r>
              <a:rPr lang="en-US" altLang="zh-TW" dirty="0"/>
              <a:t>$u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\cos(\text{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</a:t>
            </a:r>
            <a:r>
              <a:rPr lang="en-US" altLang="zh-TW" dirty="0"/>
              <a:t>$v = \text{</a:t>
            </a:r>
            <a:r>
              <a:rPr lang="en-US" altLang="zh-TW" dirty="0" err="1"/>
              <a:t>WindSpeed</a:t>
            </a:r>
            <a:r>
              <a:rPr lang="en-US" altLang="zh-TW" dirty="0"/>
              <a:t>} \times \sin(\text{</a:t>
            </a:r>
            <a:r>
              <a:rPr lang="en-US" altLang="zh-TW" dirty="0" err="1"/>
              <a:t>WindDirec</a:t>
            </a:r>
            <a:r>
              <a:rPr lang="en-US" altLang="zh-TW" dirty="0"/>
              <a:t>})$</a:t>
            </a:r>
            <a:r>
              <a:rPr lang="zh-TW" altLang="en-US" dirty="0"/>
              <a:t>，代表東西向和南北向的風速分量。這樣可更直觀地反映風吹拂帶來的污染物傳輸效應。此外，也可依風向將數據分類（例如將風向離散為八個方位），探討不同季風方向下的污染水平差異。</a:t>
            </a:r>
          </a:p>
          <a:p>
            <a:r>
              <a:rPr lang="zh-TW" altLang="en-US" b="1" dirty="0"/>
              <a:t>跨測項特徵</a:t>
            </a:r>
            <a:r>
              <a:rPr lang="zh-TW" altLang="en-US" dirty="0"/>
              <a:t>：計算不同污染物之間的比值或組合，以捕捉污染來源線索。例如</a:t>
            </a:r>
            <a:r>
              <a:rPr lang="en-US" altLang="zh-TW" dirty="0"/>
              <a:t>$PM_{2.5}/PM_{10}$</a:t>
            </a:r>
            <a:r>
              <a:rPr lang="zh-TW" altLang="en-US" dirty="0"/>
              <a:t>的比值可反映細顆粒物在總懸浮微粒中所佔比例，較高可能代表燃燒來源；再如</a:t>
            </a:r>
            <a:r>
              <a:rPr lang="en-US" altLang="zh-TW" dirty="0"/>
              <a:t>$NO_2/NO$</a:t>
            </a:r>
            <a:r>
              <a:rPr lang="zh-TW" altLang="en-US" dirty="0"/>
              <a:t>比值可反映交通排放特性等。這些衍生特徵將有助於後續的污染源分群分析。</a:t>
            </a:r>
          </a:p>
          <a:p>
            <a:r>
              <a:rPr lang="zh-TW" altLang="en-US" b="1" dirty="0"/>
              <a:t>統計特徵</a:t>
            </a:r>
            <a:r>
              <a:rPr lang="zh-TW" altLang="en-US" dirty="0"/>
              <a:t>：對於需要以測站為單位分析的任務（如污染源分類），可先為每個測站計算統計特徵值，例如該站在分析期間內各污染物的平均值、峰值、中位數等，或週末與平日平均值差異等，作為該測站的特徵向量，用以進行測站層級的比較。</a:t>
            </a:r>
          </a:p>
          <a:p>
            <a:r>
              <a:rPr lang="zh-TW" altLang="en-US" dirty="0"/>
              <a:t>透過上述特徵工程，我們將獲得豐富的特徵資料集，以供不同模型使用，提高模型對複雜模式的捕捉能力。</a:t>
            </a:r>
          </a:p>
          <a:p>
            <a:r>
              <a:rPr lang="en-US" altLang="zh-TW" b="1" dirty="0"/>
              <a:t>3.3 </a:t>
            </a:r>
            <a:r>
              <a:rPr lang="zh-TW" altLang="en-US" b="1" dirty="0"/>
              <a:t>資料整合</a:t>
            </a:r>
          </a:p>
          <a:p>
            <a:r>
              <a:rPr lang="zh-TW" altLang="en-US" dirty="0"/>
              <a:t>考量本專案需分析</a:t>
            </a:r>
            <a:r>
              <a:rPr lang="zh-TW" altLang="en-US" b="1" dirty="0"/>
              <a:t>跨測站</a:t>
            </a:r>
            <a:r>
              <a:rPr lang="zh-TW" altLang="en-US" dirty="0"/>
              <a:t>與</a:t>
            </a:r>
            <a:r>
              <a:rPr lang="zh-TW" altLang="en-US" b="1" dirty="0"/>
              <a:t>長時間序列</a:t>
            </a:r>
            <a:r>
              <a:rPr lang="zh-TW" altLang="en-US" dirty="0"/>
              <a:t>的資料，我們將進行資料整合與重組：</a:t>
            </a:r>
          </a:p>
          <a:p>
            <a:r>
              <a:rPr lang="zh-TW" altLang="en-US" b="1" dirty="0"/>
              <a:t>測站資料彙總</a:t>
            </a:r>
            <a:r>
              <a:rPr lang="zh-TW" altLang="en-US" dirty="0"/>
              <a:t>：將各測站的資料按照時間對齊，形成一個包含所有測站的統一時間索引。如有需要進行全域性的分析（例如以空間為維度的聚類），可建立「時間 </a:t>
            </a:r>
            <a:r>
              <a:rPr lang="en-US" altLang="zh-TW" dirty="0"/>
              <a:t>× </a:t>
            </a:r>
            <a:r>
              <a:rPr lang="zh-TW" altLang="en-US" dirty="0"/>
              <a:t>測站 </a:t>
            </a:r>
            <a:r>
              <a:rPr lang="en-US" altLang="zh-TW" dirty="0"/>
              <a:t>× </a:t>
            </a:r>
            <a:r>
              <a:rPr lang="zh-TW" altLang="en-US" dirty="0"/>
              <a:t>污染物」的三維資料表。針對污染源分群，我們可能對每個測站計算特徵後形成「測站 </a:t>
            </a:r>
            <a:r>
              <a:rPr lang="en-US" altLang="zh-TW" dirty="0"/>
              <a:t>× </a:t>
            </a:r>
            <a:r>
              <a:rPr lang="zh-TW" altLang="en-US" dirty="0"/>
              <a:t>特徵」的資料表格，用於後續的分群模型。</a:t>
            </a:r>
          </a:p>
          <a:p>
            <a:r>
              <a:rPr lang="zh-TW" altLang="en-US" b="1" dirty="0"/>
              <a:t>資料集結合</a:t>
            </a:r>
            <a:r>
              <a:rPr lang="zh-TW" altLang="en-US" dirty="0"/>
              <a:t>：如果有來自不同資料集的資訊需要結合（例如環境氣象資料，如溫度、降雨等），則按照時間和地點將其與空氣品質資料合併。在本專案中，基本的風速風向已包含於</a:t>
            </a:r>
            <a:r>
              <a:rPr lang="en-US" altLang="zh-TW" dirty="0"/>
              <a:t>AQI</a:t>
            </a:r>
            <a:r>
              <a:rPr lang="zh-TW" altLang="en-US" dirty="0"/>
              <a:t>資料集中，若有需要更完整的氣象要素（如氣溫、降雨），可從中央氣象局等開放資料取得並根據測站位置匹配。然而在目前計畫中，以空氣品質測站自帶的參數為主。</a:t>
            </a:r>
          </a:p>
          <a:p>
            <a:r>
              <a:rPr lang="zh-TW" altLang="en-US" b="1" dirty="0"/>
              <a:t>地理資訊整合</a:t>
            </a:r>
            <a:r>
              <a:rPr lang="zh-TW" altLang="en-US" dirty="0"/>
              <a:t>：為了製作污染地圖與進行區域分析，我們需要測站的經緯度座標（資料集中已提供</a:t>
            </a:r>
            <a:r>
              <a:rPr lang="en-US" altLang="zh-TW" dirty="0"/>
              <a:t>Longitude/Latitude</a:t>
            </a:r>
            <a:r>
              <a:rPr lang="zh-TW" altLang="en-US" dirty="0"/>
              <a:t>）。將測站地理資訊與污染數據關聯，方便後續在</a:t>
            </a:r>
            <a:r>
              <a:rPr lang="en-US" altLang="zh-TW" dirty="0"/>
              <a:t>Leaflet</a:t>
            </a:r>
            <a:r>
              <a:rPr lang="zh-TW" altLang="en-US" dirty="0"/>
              <a:t>地圖上標示測站位置並呈現污染程度。另外，可整合各測站所屬行政區（縣市）資訊，便於依城市或區域彙總統計。例如，可計算各縣市的平均</a:t>
            </a:r>
            <a:r>
              <a:rPr lang="en-US" altLang="zh-TW" dirty="0"/>
              <a:t>AQI</a:t>
            </a:r>
            <a:r>
              <a:rPr lang="zh-TW" altLang="en-US" dirty="0"/>
              <a:t>或污染物濃度以供比較。</a:t>
            </a:r>
          </a:p>
          <a:p>
            <a:r>
              <a:rPr lang="zh-TW" altLang="en-US" b="1" dirty="0"/>
              <a:t>資料庫與更新</a:t>
            </a:r>
            <a:r>
              <a:rPr lang="zh-TW" altLang="en-US" dirty="0"/>
              <a:t>：為支持</a:t>
            </a:r>
            <a:r>
              <a:rPr lang="en-US" altLang="zh-TW" dirty="0"/>
              <a:t>Shiny</a:t>
            </a:r>
            <a:r>
              <a:rPr lang="zh-TW" altLang="en-US" dirty="0"/>
              <a:t>應用的即時瀏覽與互動，我們考慮將清理和特徵處理後的資料存入資料框或輕量資料庫中。歷史逐時資料可保存為</a:t>
            </a:r>
            <a:r>
              <a:rPr lang="en-US" altLang="zh-TW" dirty="0"/>
              <a:t>R</a:t>
            </a:r>
            <a:r>
              <a:rPr lang="zh-TW" altLang="en-US" dirty="0"/>
              <a:t>的資料檔或</a:t>
            </a:r>
            <a:r>
              <a:rPr lang="en-US" altLang="zh-TW" dirty="0"/>
              <a:t>CSV</a:t>
            </a:r>
            <a:r>
              <a:rPr lang="zh-TW" altLang="en-US" dirty="0"/>
              <a:t>供</a:t>
            </a:r>
            <a:r>
              <a:rPr lang="en-US" altLang="zh-TW" dirty="0"/>
              <a:t>Shiny</a:t>
            </a:r>
            <a:r>
              <a:rPr lang="zh-TW" altLang="en-US" dirty="0"/>
              <a:t>讀取，即時資料則可透過</a:t>
            </a:r>
            <a:r>
              <a:rPr lang="en-US" altLang="zh-TW" dirty="0"/>
              <a:t>API</a:t>
            </a:r>
            <a:r>
              <a:rPr lang="zh-TW" altLang="en-US" dirty="0"/>
              <a:t>定期抓取最新值並動態更新。在整合過程中確保歷史資料與新資料的格式一致，以便一併餵入模型或視覺化模組使用。</a:t>
            </a:r>
          </a:p>
          <a:p>
            <a:r>
              <a:rPr lang="zh-TW" altLang="en-US" dirty="0"/>
              <a:t>完成整合後，我們將擁有完善的分析資料集，可滿足不同分析與建模步驟的輸入需求。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6698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SHAP </a:t>
            </a:r>
            <a:r>
              <a:rPr lang="zh-TW" altLang="en-US" b="1" dirty="0"/>
              <a:t>加總不等於預測？</a:t>
            </a:r>
            <a:r>
              <a:rPr lang="zh-TW" altLang="en-US" dirty="0"/>
              <a:t>別忘了 </a:t>
            </a:r>
            <a:r>
              <a:rPr lang="en-US" altLang="zh-TW" b="1" dirty="0"/>
              <a:t>bias</a:t>
            </a:r>
            <a:r>
              <a:rPr lang="zh-TW" altLang="en-US" dirty="0"/>
              <a:t>（模型基值）。</a:t>
            </a:r>
            <a:r>
              <a:rPr lang="en-US" altLang="zh-TW" dirty="0"/>
              <a:t>sum(</a:t>
            </a:r>
            <a:r>
              <a:rPr lang="en-US" altLang="zh-TW" dirty="0" err="1"/>
              <a:t>shap_i</a:t>
            </a:r>
            <a:r>
              <a:rPr lang="en-US" altLang="zh-TW" dirty="0"/>
              <a:t>) + bias = </a:t>
            </a:r>
            <a:r>
              <a:rPr lang="en-US" altLang="zh-TW" dirty="0" err="1"/>
              <a:t>y_hat</a:t>
            </a:r>
            <a:r>
              <a:rPr lang="en-US" altLang="zh-TW" dirty="0"/>
              <a:t> </a:t>
            </a:r>
            <a:r>
              <a:rPr lang="zh-TW" altLang="en-US" dirty="0"/>
              <a:t>必成立。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SHAP </a:t>
            </a:r>
            <a:r>
              <a:rPr lang="zh-TW" altLang="en-US" b="1" dirty="0"/>
              <a:t>為何有正負號？</a:t>
            </a:r>
            <a:r>
              <a:rPr lang="zh-TW" altLang="en-US" dirty="0"/>
              <a:t>相對 </a:t>
            </a:r>
            <a:r>
              <a:rPr lang="en-US" altLang="zh-TW" dirty="0"/>
              <a:t>baseline</a:t>
            </a:r>
            <a:r>
              <a:rPr lang="zh-TW" altLang="en-US" dirty="0"/>
              <a:t>：正號推高預測；負號拉低。</a:t>
            </a:r>
            <a:r>
              <a:rPr lang="en-US" altLang="zh-TW" dirty="0"/>
              <a:t>AQI </a:t>
            </a:r>
            <a:r>
              <a:rPr lang="zh-TW" altLang="en-US" dirty="0"/>
              <a:t>模型 </a:t>
            </a:r>
            <a:r>
              <a:rPr lang="en-US" altLang="zh-TW" dirty="0"/>
              <a:t>baseline ≈ </a:t>
            </a:r>
            <a:r>
              <a:rPr lang="zh-TW" altLang="en-US" dirty="0"/>
              <a:t>全訓練集平均 </a:t>
            </a:r>
            <a:r>
              <a:rPr lang="en-US" altLang="zh-TW" dirty="0"/>
              <a:t>AQI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高維交互太多算不動？</a:t>
            </a:r>
            <a:r>
              <a:rPr lang="zh-TW" altLang="en-US" dirty="0"/>
              <a:t>先用 </a:t>
            </a:r>
            <a:r>
              <a:rPr lang="en-US" altLang="zh-TW" dirty="0" err="1"/>
              <a:t>importance_gain</a:t>
            </a:r>
            <a:r>
              <a:rPr lang="en-US" altLang="zh-TW" dirty="0"/>
              <a:t> </a:t>
            </a:r>
            <a:r>
              <a:rPr lang="zh-TW" altLang="en-US" dirty="0"/>
              <a:t>取前 </a:t>
            </a:r>
            <a:r>
              <a:rPr lang="en-US" altLang="zh-TW" dirty="0"/>
              <a:t>300 </a:t>
            </a:r>
            <a:r>
              <a:rPr lang="zh-TW" altLang="en-US" dirty="0"/>
              <a:t>特徵，再跑 </a:t>
            </a:r>
            <a:r>
              <a:rPr lang="en-US" altLang="zh-TW" dirty="0" err="1"/>
              <a:t>lgb.interactions</a:t>
            </a:r>
            <a:r>
              <a:rPr lang="en-US" altLang="zh-TW" dirty="0"/>
              <a:t>(..., </a:t>
            </a:r>
            <a:r>
              <a:rPr lang="en-US" altLang="zh-TW" dirty="0" err="1"/>
              <a:t>max_depth</a:t>
            </a:r>
            <a:r>
              <a:rPr lang="en-US" altLang="zh-TW" dirty="0"/>
              <a:t> = 2)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Integrated Gradients</a:t>
            </a:r>
            <a:r>
              <a:rPr lang="zh-TW" altLang="en-US" dirty="0"/>
              <a:t> 為 </a:t>
            </a:r>
            <a:r>
              <a:rPr lang="en-US" altLang="zh-TW" dirty="0"/>
              <a:t>LSTM </a:t>
            </a:r>
            <a:r>
              <a:rPr lang="zh-TW" altLang="en-US" dirty="0"/>
              <a:t>每個「</a:t>
            </a:r>
            <a:r>
              <a:rPr lang="zh-TW" altLang="en-US" i="1" dirty="0"/>
              <a:t>特徵 </a:t>
            </a:r>
            <a:r>
              <a:rPr lang="en-US" altLang="zh-TW" i="1" dirty="0"/>
              <a:t>× </a:t>
            </a:r>
            <a:r>
              <a:rPr lang="zh-TW" altLang="en-US" i="1" dirty="0"/>
              <a:t>時間步</a:t>
            </a:r>
            <a:r>
              <a:rPr lang="zh-TW" altLang="en-US" dirty="0"/>
              <a:t>」配上公平、可加總的貢獻分數，使我們既能知道 </a:t>
            </a:r>
            <a:r>
              <a:rPr lang="zh-TW" altLang="en-US" i="1" dirty="0"/>
              <a:t>哪條變數</a:t>
            </a:r>
            <a:r>
              <a:rPr lang="zh-TW" altLang="en-US" dirty="0"/>
              <a:t> 關鍵，也能精確指向 </a:t>
            </a:r>
            <a:r>
              <a:rPr lang="zh-TW" altLang="en-US" i="1" dirty="0"/>
              <a:t>哪個小時</a:t>
            </a:r>
            <a:r>
              <a:rPr lang="zh-TW" altLang="en-US" dirty="0"/>
              <a:t> 觸發 </a:t>
            </a:r>
            <a:r>
              <a:rPr lang="en-US" altLang="zh-TW" dirty="0"/>
              <a:t>AQI </a:t>
            </a:r>
            <a:r>
              <a:rPr lang="zh-TW" altLang="en-US" dirty="0"/>
              <a:t>激增 </a:t>
            </a:r>
            <a:r>
              <a:rPr lang="en-US" altLang="zh-TW" dirty="0"/>
              <a:t>— </a:t>
            </a:r>
            <a:r>
              <a:rPr lang="zh-TW" altLang="en-US" dirty="0"/>
              <a:t>對營運與政策單位都是高度可解釋的依據。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最後沒有做熱圖</a:t>
            </a:r>
          </a:p>
        </p:txBody>
      </p:sp>
    </p:spTree>
    <p:extLst>
      <p:ext uri="{BB962C8B-B14F-4D97-AF65-F5344CB8AC3E}">
        <p14:creationId xmlns:p14="http://schemas.microsoft.com/office/powerpoint/2010/main" val="1848611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4392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Pipeline </a:t>
            </a:r>
            <a:r>
              <a:rPr lang="zh-TW" altLang="en-US" b="1" dirty="0"/>
              <a:t>模式對比</a:t>
            </a:r>
            <a:r>
              <a:rPr lang="zh-TW" altLang="en-US" dirty="0"/>
              <a:t>：</a:t>
            </a:r>
          </a:p>
          <a:p>
            <a:r>
              <a:rPr lang="en-US" altLang="zh-TW" dirty="0" err="1"/>
              <a:t>separate_norm</a:t>
            </a:r>
            <a:r>
              <a:rPr lang="zh-TW" altLang="en-US" dirty="0"/>
              <a:t>（各站分開並正規化）→ </a:t>
            </a:r>
            <a:r>
              <a:rPr lang="en-US" altLang="zh-TW" dirty="0"/>
              <a:t>MAE ≈ 0.17</a:t>
            </a:r>
            <a:r>
              <a:rPr lang="zh-TW" altLang="en-US" dirty="0"/>
              <a:t>（極低）</a:t>
            </a:r>
          </a:p>
          <a:p>
            <a:r>
              <a:rPr lang="en-US" altLang="zh-TW" dirty="0"/>
              <a:t>separate</a:t>
            </a:r>
            <a:r>
              <a:rPr lang="zh-TW" altLang="en-US" dirty="0"/>
              <a:t>（只分站不正規化）→ </a:t>
            </a:r>
            <a:r>
              <a:rPr lang="en-US" altLang="zh-TW" dirty="0"/>
              <a:t>MAE ≈ 3.0</a:t>
            </a:r>
            <a:r>
              <a:rPr lang="zh-TW" altLang="en-US" dirty="0"/>
              <a:t>（極高）</a:t>
            </a:r>
            <a:br>
              <a:rPr lang="zh-TW" altLang="en-US" dirty="0"/>
            </a:br>
            <a:r>
              <a:rPr lang="zh-TW" altLang="en-US" dirty="0"/>
              <a:t>→ </a:t>
            </a:r>
            <a:r>
              <a:rPr lang="zh-TW" altLang="en-US" b="1" dirty="0"/>
              <a:t>提醒</a:t>
            </a:r>
            <a:r>
              <a:rPr lang="zh-TW" altLang="en-US" dirty="0"/>
              <a:t>：一定要先做「分站正規化」再建模，否則誤差爆表。</a:t>
            </a:r>
          </a:p>
          <a:p>
            <a:r>
              <a:rPr lang="zh-TW" altLang="en-US" b="1" dirty="0"/>
              <a:t>站點熱力圖（</a:t>
            </a:r>
            <a:r>
              <a:rPr lang="en-US" altLang="zh-TW" b="1" dirty="0"/>
              <a:t>Top15 MAE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r>
              <a:rPr lang="zh-TW" altLang="en-US" dirty="0"/>
              <a:t>最好表現站（</a:t>
            </a:r>
            <a:r>
              <a:rPr lang="en-US" altLang="zh-TW" dirty="0" err="1"/>
              <a:t>LightGBM</a:t>
            </a:r>
            <a:r>
              <a:rPr lang="zh-TW" altLang="en-US" dirty="0"/>
              <a:t>）：約 </a:t>
            </a:r>
            <a:r>
              <a:rPr lang="en-US" altLang="zh-TW" dirty="0"/>
              <a:t>1.07</a:t>
            </a:r>
          </a:p>
          <a:p>
            <a:r>
              <a:rPr lang="zh-TW" altLang="en-US" dirty="0"/>
              <a:t>最差表現站（</a:t>
            </a:r>
            <a:r>
              <a:rPr lang="en-US" altLang="zh-TW" dirty="0"/>
              <a:t>LSTM</a:t>
            </a:r>
            <a:r>
              <a:rPr lang="zh-TW" altLang="en-US" dirty="0"/>
              <a:t>）：超過 </a:t>
            </a:r>
            <a:r>
              <a:rPr lang="en-US" altLang="zh-TW" dirty="0"/>
              <a:t>2.29</a:t>
            </a:r>
            <a:br>
              <a:rPr lang="en-US" altLang="zh-TW" dirty="0"/>
            </a:br>
            <a:r>
              <a:rPr lang="en-US" altLang="zh-TW" dirty="0"/>
              <a:t>→ </a:t>
            </a:r>
            <a:r>
              <a:rPr lang="en-US" altLang="zh-TW" dirty="0" err="1"/>
              <a:t>LightGBM</a:t>
            </a:r>
            <a:r>
              <a:rPr lang="en-US" altLang="zh-TW" dirty="0"/>
              <a:t> </a:t>
            </a:r>
            <a:r>
              <a:rPr lang="zh-TW" altLang="en-US" dirty="0"/>
              <a:t>穩定度與集中度都勝過 </a:t>
            </a:r>
            <a:r>
              <a:rPr lang="en-US" altLang="zh-TW" dirty="0"/>
              <a:t>LSTM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710833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zh-TW" b="1" dirty="0"/>
          </a:p>
          <a:p>
            <a:pPr marL="158750" indent="0">
              <a:buNone/>
            </a:pPr>
            <a:r>
              <a:rPr lang="zh-TW" altLang="en-US" b="1" dirty="0"/>
              <a:t>差異有可能是這麼短的時間</a:t>
            </a:r>
            <a:r>
              <a:rPr lang="en-US" altLang="zh-TW" b="1" dirty="0" err="1"/>
              <a:t>lstm</a:t>
            </a:r>
            <a:r>
              <a:rPr lang="zh-TW" altLang="en-US" b="1" dirty="0"/>
              <a:t>沒辦法有效的學習到趨勢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MAE </a:t>
            </a:r>
            <a:r>
              <a:rPr lang="zh-TW" altLang="en-US" b="1" dirty="0"/>
              <a:t>分布箱型圖</a:t>
            </a:r>
            <a:endParaRPr lang="zh-TW" altLang="en-US" dirty="0"/>
          </a:p>
          <a:p>
            <a:r>
              <a:rPr lang="en-US" altLang="zh-TW" dirty="0" err="1"/>
              <a:t>LightGBM</a:t>
            </a:r>
            <a:r>
              <a:rPr lang="zh-TW" altLang="en-US" dirty="0"/>
              <a:t>：箱體低且短，極值集中在 </a:t>
            </a:r>
            <a:r>
              <a:rPr lang="en-US" altLang="zh-TW" dirty="0"/>
              <a:t>0–3 </a:t>
            </a:r>
            <a:r>
              <a:rPr lang="zh-TW" altLang="en-US" dirty="0"/>
              <a:t>之間</a:t>
            </a:r>
          </a:p>
          <a:p>
            <a:r>
              <a:rPr lang="en-US" altLang="zh-TW" dirty="0"/>
              <a:t>LSTM </a:t>
            </a:r>
            <a:r>
              <a:rPr lang="zh-TW" altLang="en-US" dirty="0"/>
              <a:t>：箱體高且長，少數站 </a:t>
            </a:r>
            <a:r>
              <a:rPr lang="en-US" altLang="zh-TW" dirty="0"/>
              <a:t>MAE </a:t>
            </a:r>
            <a:r>
              <a:rPr lang="zh-TW" altLang="en-US" dirty="0"/>
              <a:t>高達 </a:t>
            </a:r>
            <a:r>
              <a:rPr lang="en-US" altLang="zh-TW" dirty="0"/>
              <a:t>4.5</a:t>
            </a:r>
            <a:r>
              <a:rPr lang="zh-TW" altLang="en-US" dirty="0"/>
              <a:t>，整體波動大</a:t>
            </a:r>
          </a:p>
          <a:p>
            <a:r>
              <a:rPr lang="en-US" altLang="zh-TW" b="1" dirty="0"/>
              <a:t>R² </a:t>
            </a:r>
            <a:r>
              <a:rPr lang="zh-TW" altLang="en-US" b="1" dirty="0"/>
              <a:t>分布箱型圖</a:t>
            </a:r>
            <a:endParaRPr lang="zh-TW" altLang="en-US" dirty="0"/>
          </a:p>
          <a:p>
            <a:r>
              <a:rPr lang="en-US" altLang="zh-TW" dirty="0" err="1"/>
              <a:t>LightGBM</a:t>
            </a:r>
            <a:r>
              <a:rPr lang="zh-TW" altLang="en-US" dirty="0"/>
              <a:t>：大多數站 </a:t>
            </a:r>
            <a:r>
              <a:rPr lang="en-US" altLang="zh-TW" dirty="0"/>
              <a:t>R² ≥ 0.92</a:t>
            </a:r>
            <a:r>
              <a:rPr lang="zh-TW" altLang="en-US" dirty="0"/>
              <a:t>，且箱鬚很短</a:t>
            </a:r>
          </a:p>
          <a:p>
            <a:r>
              <a:rPr lang="en-US" altLang="zh-TW" dirty="0"/>
              <a:t>LSTM </a:t>
            </a:r>
            <a:r>
              <a:rPr lang="zh-TW" altLang="en-US" dirty="0"/>
              <a:t>：中位數約 </a:t>
            </a:r>
            <a:r>
              <a:rPr lang="en-US" altLang="zh-TW" dirty="0"/>
              <a:t>0.74</a:t>
            </a:r>
            <a:r>
              <a:rPr lang="zh-TW" altLang="en-US" dirty="0"/>
              <a:t>，下四分位甚至跌到 </a:t>
            </a:r>
            <a:r>
              <a:rPr lang="en-US" altLang="zh-TW" dirty="0"/>
              <a:t>0.57</a:t>
            </a:r>
          </a:p>
          <a:p>
            <a:r>
              <a:rPr lang="zh-TW" altLang="en-US" b="1" dirty="0"/>
              <a:t>訓練時間分布</a:t>
            </a:r>
            <a:endParaRPr lang="zh-TW" altLang="en-US" dirty="0"/>
          </a:p>
          <a:p>
            <a:r>
              <a:rPr lang="en-US" altLang="zh-TW" dirty="0" err="1"/>
              <a:t>LightGBM</a:t>
            </a:r>
            <a:r>
              <a:rPr lang="zh-TW" altLang="en-US" dirty="0"/>
              <a:t>：</a:t>
            </a:r>
            <a:r>
              <a:rPr lang="en-US" altLang="zh-TW" dirty="0"/>
              <a:t>75% </a:t>
            </a:r>
            <a:r>
              <a:rPr lang="zh-TW" altLang="en-US" dirty="0"/>
              <a:t>都在 </a:t>
            </a:r>
            <a:r>
              <a:rPr lang="en-US" altLang="zh-TW" dirty="0"/>
              <a:t>10 s </a:t>
            </a:r>
            <a:r>
              <a:rPr lang="zh-TW" altLang="en-US" dirty="0"/>
              <a:t>以下</a:t>
            </a:r>
          </a:p>
          <a:p>
            <a:r>
              <a:rPr lang="en-US" altLang="zh-TW" dirty="0"/>
              <a:t>LSTM </a:t>
            </a:r>
            <a:r>
              <a:rPr lang="zh-TW" altLang="en-US" dirty="0"/>
              <a:t>：</a:t>
            </a:r>
            <a:r>
              <a:rPr lang="en-US" altLang="zh-TW" dirty="0"/>
              <a:t>25% </a:t>
            </a:r>
            <a:r>
              <a:rPr lang="zh-TW" altLang="en-US" dirty="0"/>
              <a:t>需要超過 </a:t>
            </a:r>
            <a:r>
              <a:rPr lang="en-US" altLang="zh-TW" dirty="0"/>
              <a:t>25 s</a:t>
            </a:r>
            <a:r>
              <a:rPr lang="zh-TW" altLang="en-US" dirty="0"/>
              <a:t>，且尾部長</a:t>
            </a:r>
          </a:p>
          <a:p>
            <a:r>
              <a:rPr lang="en-US" altLang="zh-TW" b="1" dirty="0"/>
              <a:t>MAE vs R² </a:t>
            </a:r>
            <a:r>
              <a:rPr lang="zh-TW" altLang="en-US" b="1" dirty="0"/>
              <a:t>散點</a:t>
            </a:r>
            <a:endParaRPr lang="zh-TW" altLang="en-US" dirty="0"/>
          </a:p>
          <a:p>
            <a:r>
              <a:rPr lang="en-US" altLang="zh-TW" dirty="0" err="1"/>
              <a:t>LightGBM</a:t>
            </a:r>
            <a:r>
              <a:rPr lang="zh-TW" altLang="en-US" dirty="0"/>
              <a:t>：點雲緊密聚在「高 </a:t>
            </a:r>
            <a:r>
              <a:rPr lang="en-US" altLang="zh-TW" dirty="0"/>
              <a:t>R²</a:t>
            </a:r>
            <a:r>
              <a:rPr lang="zh-TW" altLang="en-US" dirty="0"/>
              <a:t>、低 </a:t>
            </a:r>
            <a:r>
              <a:rPr lang="en-US" altLang="zh-TW" dirty="0"/>
              <a:t>MAE</a:t>
            </a:r>
            <a:r>
              <a:rPr lang="zh-TW" altLang="en-US" dirty="0"/>
              <a:t>」區域</a:t>
            </a:r>
          </a:p>
          <a:p>
            <a:r>
              <a:rPr lang="en-US" altLang="zh-TW" dirty="0"/>
              <a:t>LSTM </a:t>
            </a:r>
            <a:r>
              <a:rPr lang="zh-TW" altLang="en-US" dirty="0"/>
              <a:t>：分為兩群：一群表現中等（</a:t>
            </a:r>
            <a:r>
              <a:rPr lang="en-US" altLang="zh-TW" dirty="0"/>
              <a:t>R²≈0.9/MAE≈2</a:t>
            </a:r>
            <a:r>
              <a:rPr lang="zh-TW" altLang="en-US" dirty="0"/>
              <a:t>）、一群表現極差（</a:t>
            </a:r>
            <a:r>
              <a:rPr lang="en-US" altLang="zh-TW" dirty="0"/>
              <a:t>R²&lt;0.6/MAE&gt;1</a:t>
            </a:r>
            <a:r>
              <a:rPr lang="zh-TW" altLang="en-US" dirty="0"/>
              <a:t>）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63071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第一次</a:t>
            </a:r>
            <a:r>
              <a:rPr lang="en-US" altLang="zh-TW" dirty="0"/>
              <a:t>run</a:t>
            </a:r>
            <a:r>
              <a:rPr lang="zh-TW" altLang="en-US" dirty="0"/>
              <a:t> 完缺少</a:t>
            </a:r>
            <a:r>
              <a:rPr lang="en-US" altLang="zh-TW" dirty="0"/>
              <a:t>test </a:t>
            </a:r>
            <a:r>
              <a:rPr lang="en-US" altLang="zh-TW" dirty="0" err="1"/>
              <a:t>rmse</a:t>
            </a:r>
            <a:br>
              <a:rPr lang="en-US" altLang="zh-TW" baseline="0" dirty="0"/>
            </a:br>
            <a:r>
              <a:rPr lang="zh-TW" altLang="en-US" baseline="0" dirty="0"/>
              <a:t>所以實際跑完</a:t>
            </a:r>
            <a:r>
              <a:rPr lang="en-US" altLang="zh-TW" baseline="0" dirty="0"/>
              <a:t>255</a:t>
            </a:r>
            <a:br>
              <a:rPr lang="en-US" altLang="zh-TW" baseline="0" dirty="0"/>
            </a:br>
            <a:r>
              <a:rPr lang="en-US" altLang="zh-TW" baseline="0" dirty="0"/>
              <a:t>127 </a:t>
            </a:r>
            <a:r>
              <a:rPr lang="en-US" altLang="zh-TW" baseline="0" dirty="0" err="1"/>
              <a:t>lgbm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/>
              <a:t>128 </a:t>
            </a:r>
            <a:r>
              <a:rPr lang="en-US" altLang="zh-TW" baseline="0" dirty="0" err="1"/>
              <a:t>lstm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baseline="0" dirty="0"/>
          </a:p>
          <a:p>
            <a:r>
              <a:rPr lang="en-US" altLang="zh-TW" b="1" dirty="0"/>
              <a:t>MAE</a:t>
            </a:r>
            <a:r>
              <a:rPr lang="zh-TW" altLang="en-US" dirty="0"/>
              <a:t>：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想要「平均差幾個單位」的直觀度量。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資料不易出現極端值或不太在乎 </a:t>
            </a:r>
            <a:r>
              <a:rPr lang="en-US" altLang="zh-TW" dirty="0"/>
              <a:t>outlier</a:t>
            </a:r>
            <a:r>
              <a:rPr lang="zh-TW" altLang="en-US" dirty="0"/>
              <a:t>。</a:t>
            </a:r>
          </a:p>
          <a:p>
            <a:r>
              <a:rPr lang="en-US" altLang="zh-TW" b="1" dirty="0"/>
              <a:t>RMAE</a:t>
            </a:r>
            <a:r>
              <a:rPr lang="zh-TW" altLang="en-US" dirty="0"/>
              <a:t>：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需要「相對誤差」或跨不同尺度比較。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例如跑兩組量級差異很大的 </a:t>
            </a:r>
            <a:r>
              <a:rPr lang="en-US" altLang="zh-TW" dirty="0"/>
              <a:t>AQI</a:t>
            </a:r>
            <a:r>
              <a:rPr lang="zh-TW" altLang="en-US" dirty="0"/>
              <a:t>、</a:t>
            </a:r>
            <a:r>
              <a:rPr lang="en-US" altLang="zh-TW" dirty="0"/>
              <a:t>PM₂.₅</a:t>
            </a:r>
            <a:r>
              <a:rPr lang="zh-TW" altLang="en-US" dirty="0"/>
              <a:t>、</a:t>
            </a:r>
            <a:r>
              <a:rPr lang="en-US" altLang="zh-TW" dirty="0"/>
              <a:t>O₃</a:t>
            </a:r>
            <a:r>
              <a:rPr lang="zh-TW" altLang="en-US" dirty="0"/>
              <a:t>，要用同一標尺看誰表現更好。</a:t>
            </a:r>
          </a:p>
          <a:p>
            <a:r>
              <a:rPr lang="en-US" altLang="zh-TW" b="1" dirty="0"/>
              <a:t>RMSE</a:t>
            </a:r>
            <a:r>
              <a:rPr lang="zh-TW" altLang="en-US" dirty="0"/>
              <a:t>：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極端大錯誤不可接受時（想對大誤差嚴厲懲罰）。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傳統統計／回歸模型常用，計算與導數方便。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252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第一次</a:t>
            </a:r>
            <a:r>
              <a:rPr lang="en-US" altLang="zh-TW" dirty="0"/>
              <a:t>run</a:t>
            </a:r>
            <a:r>
              <a:rPr lang="zh-TW" altLang="en-US" dirty="0"/>
              <a:t> 完缺少</a:t>
            </a:r>
            <a:r>
              <a:rPr lang="en-US" altLang="zh-TW" dirty="0"/>
              <a:t>test </a:t>
            </a:r>
            <a:r>
              <a:rPr lang="en-US" altLang="zh-TW" dirty="0" err="1"/>
              <a:t>rmse</a:t>
            </a:r>
            <a:br>
              <a:rPr lang="en-US" altLang="zh-TW" baseline="0" dirty="0"/>
            </a:br>
            <a:r>
              <a:rPr lang="zh-TW" altLang="en-US" baseline="0" dirty="0"/>
              <a:t>所以實際跑完</a:t>
            </a:r>
            <a:r>
              <a:rPr lang="en-US" altLang="zh-TW" baseline="0" dirty="0"/>
              <a:t>255</a:t>
            </a:r>
            <a:br>
              <a:rPr lang="en-US" altLang="zh-TW" baseline="0" dirty="0"/>
            </a:br>
            <a:r>
              <a:rPr lang="en-US" altLang="zh-TW" baseline="0" dirty="0"/>
              <a:t>127 </a:t>
            </a:r>
            <a:r>
              <a:rPr lang="en-US" altLang="zh-TW" baseline="0" dirty="0" err="1"/>
              <a:t>lgbm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/>
              <a:t>128 </a:t>
            </a:r>
            <a:r>
              <a:rPr lang="en-US" altLang="zh-TW" baseline="0" dirty="0" err="1"/>
              <a:t>lstm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9622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第一次</a:t>
            </a:r>
            <a:r>
              <a:rPr lang="en-US" altLang="zh-TW" dirty="0"/>
              <a:t>run</a:t>
            </a:r>
            <a:r>
              <a:rPr lang="zh-TW" altLang="en-US" dirty="0"/>
              <a:t> 完缺少</a:t>
            </a:r>
            <a:r>
              <a:rPr lang="en-US" altLang="zh-TW" dirty="0"/>
              <a:t>test </a:t>
            </a:r>
            <a:r>
              <a:rPr lang="en-US" altLang="zh-TW" dirty="0" err="1"/>
              <a:t>rmse</a:t>
            </a:r>
            <a:br>
              <a:rPr lang="en-US" altLang="zh-TW" baseline="0" dirty="0"/>
            </a:br>
            <a:r>
              <a:rPr lang="zh-TW" altLang="en-US" baseline="0" dirty="0"/>
              <a:t>所以實際跑完</a:t>
            </a:r>
            <a:r>
              <a:rPr lang="en-US" altLang="zh-TW" baseline="0" dirty="0"/>
              <a:t>255</a:t>
            </a:r>
            <a:br>
              <a:rPr lang="en-US" altLang="zh-TW" baseline="0" dirty="0"/>
            </a:br>
            <a:r>
              <a:rPr lang="en-US" altLang="zh-TW" baseline="0" dirty="0"/>
              <a:t>127 </a:t>
            </a:r>
            <a:r>
              <a:rPr lang="en-US" altLang="zh-TW" baseline="0" dirty="0" err="1"/>
              <a:t>lgbm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/>
              <a:t>128 </a:t>
            </a:r>
            <a:r>
              <a:rPr lang="en-US" altLang="zh-TW" baseline="0" dirty="0" err="1"/>
              <a:t>lstm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baseline="0" dirty="0"/>
          </a:p>
          <a:p>
            <a:r>
              <a:rPr lang="en-US" altLang="zh-TW" b="1" dirty="0"/>
              <a:t>MAE</a:t>
            </a:r>
            <a:r>
              <a:rPr lang="zh-TW" altLang="en-US" dirty="0"/>
              <a:t>：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想要「平均差幾個單位」的直觀度量。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資料不易出現極端值或不太在乎 </a:t>
            </a:r>
            <a:r>
              <a:rPr lang="en-US" altLang="zh-TW" dirty="0"/>
              <a:t>outlier</a:t>
            </a:r>
            <a:r>
              <a:rPr lang="zh-TW" altLang="en-US" dirty="0"/>
              <a:t>。</a:t>
            </a:r>
          </a:p>
          <a:p>
            <a:r>
              <a:rPr lang="en-US" altLang="zh-TW" b="1" dirty="0"/>
              <a:t>RMAE</a:t>
            </a:r>
            <a:r>
              <a:rPr lang="zh-TW" altLang="en-US" dirty="0"/>
              <a:t>：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需要「相對誤差」或跨不同尺度比較。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例如跑兩組量級差異很大的 </a:t>
            </a:r>
            <a:r>
              <a:rPr lang="en-US" altLang="zh-TW" dirty="0"/>
              <a:t>AQI</a:t>
            </a:r>
            <a:r>
              <a:rPr lang="zh-TW" altLang="en-US" dirty="0"/>
              <a:t>、</a:t>
            </a:r>
            <a:r>
              <a:rPr lang="en-US" altLang="zh-TW" dirty="0"/>
              <a:t>PM₂.₅</a:t>
            </a:r>
            <a:r>
              <a:rPr lang="zh-TW" altLang="en-US" dirty="0"/>
              <a:t>、</a:t>
            </a:r>
            <a:r>
              <a:rPr lang="en-US" altLang="zh-TW" dirty="0"/>
              <a:t>O₃</a:t>
            </a:r>
            <a:r>
              <a:rPr lang="zh-TW" altLang="en-US" dirty="0"/>
              <a:t>，要用同一標尺看誰表現更好。</a:t>
            </a:r>
          </a:p>
          <a:p>
            <a:r>
              <a:rPr lang="en-US" altLang="zh-TW" b="1" dirty="0"/>
              <a:t>RMSE</a:t>
            </a:r>
            <a:r>
              <a:rPr lang="zh-TW" altLang="en-US" dirty="0"/>
              <a:t>：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極端大錯誤不可接受時（想對大誤差嚴厲懲罰）。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傳統統計／回歸模型常用，計算與導數方便。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74557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第一次</a:t>
            </a:r>
            <a:r>
              <a:rPr lang="en-US" altLang="zh-TW" dirty="0"/>
              <a:t>run</a:t>
            </a:r>
            <a:r>
              <a:rPr lang="zh-TW" altLang="en-US" dirty="0"/>
              <a:t> 完缺少</a:t>
            </a:r>
            <a:r>
              <a:rPr lang="en-US" altLang="zh-TW" dirty="0"/>
              <a:t>test </a:t>
            </a:r>
            <a:r>
              <a:rPr lang="en-US" altLang="zh-TW" dirty="0" err="1"/>
              <a:t>rmse</a:t>
            </a:r>
            <a:br>
              <a:rPr lang="en-US" altLang="zh-TW" baseline="0" dirty="0"/>
            </a:br>
            <a:r>
              <a:rPr lang="zh-TW" altLang="en-US" baseline="0" dirty="0"/>
              <a:t>所以實際跑完</a:t>
            </a:r>
            <a:r>
              <a:rPr lang="en-US" altLang="zh-TW" baseline="0" dirty="0"/>
              <a:t>255</a:t>
            </a:r>
            <a:br>
              <a:rPr lang="en-US" altLang="zh-TW" baseline="0" dirty="0"/>
            </a:br>
            <a:r>
              <a:rPr lang="en-US" altLang="zh-TW" baseline="0" dirty="0"/>
              <a:t>127 </a:t>
            </a:r>
            <a:r>
              <a:rPr lang="en-US" altLang="zh-TW" baseline="0" dirty="0" err="1"/>
              <a:t>lgbm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/>
              <a:t>128 </a:t>
            </a:r>
            <a:r>
              <a:rPr lang="en-US" altLang="zh-TW" baseline="0" dirty="0" err="1"/>
              <a:t>lstm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baseline="0" dirty="0"/>
          </a:p>
          <a:p>
            <a:r>
              <a:rPr lang="en-US" altLang="zh-TW" b="1" dirty="0"/>
              <a:t>MAE</a:t>
            </a:r>
            <a:r>
              <a:rPr lang="zh-TW" altLang="en-US" dirty="0"/>
              <a:t>：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想要「平均差幾個單位」的直觀度量。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資料不易出現極端值或不太在乎 </a:t>
            </a:r>
            <a:r>
              <a:rPr lang="en-US" altLang="zh-TW" dirty="0"/>
              <a:t>outlier</a:t>
            </a:r>
            <a:r>
              <a:rPr lang="zh-TW" altLang="en-US" dirty="0"/>
              <a:t>。</a:t>
            </a:r>
          </a:p>
          <a:p>
            <a:r>
              <a:rPr lang="en-US" altLang="zh-TW" b="1" dirty="0"/>
              <a:t>RMAE</a:t>
            </a:r>
            <a:r>
              <a:rPr lang="zh-TW" altLang="en-US" dirty="0"/>
              <a:t>：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需要「相對誤差」或跨不同尺度比較。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例如跑兩組量級差異很大的 </a:t>
            </a:r>
            <a:r>
              <a:rPr lang="en-US" altLang="zh-TW" dirty="0"/>
              <a:t>AQI</a:t>
            </a:r>
            <a:r>
              <a:rPr lang="zh-TW" altLang="en-US" dirty="0"/>
              <a:t>、</a:t>
            </a:r>
            <a:r>
              <a:rPr lang="en-US" altLang="zh-TW" dirty="0"/>
              <a:t>PM₂.₅</a:t>
            </a:r>
            <a:r>
              <a:rPr lang="zh-TW" altLang="en-US" dirty="0"/>
              <a:t>、</a:t>
            </a:r>
            <a:r>
              <a:rPr lang="en-US" altLang="zh-TW" dirty="0"/>
              <a:t>O₃</a:t>
            </a:r>
            <a:r>
              <a:rPr lang="zh-TW" altLang="en-US" dirty="0"/>
              <a:t>，要用同一標尺看誰表現更好。</a:t>
            </a:r>
          </a:p>
          <a:p>
            <a:r>
              <a:rPr lang="en-US" altLang="zh-TW" b="1" dirty="0"/>
              <a:t>RMSE</a:t>
            </a:r>
            <a:r>
              <a:rPr lang="zh-TW" altLang="en-US" dirty="0"/>
              <a:t>：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極端大錯誤不可接受時（想對大誤差嚴厲懲罰）。</a:t>
            </a:r>
            <a:br>
              <a:rPr lang="zh-TW" altLang="en-US" dirty="0"/>
            </a:br>
            <a:r>
              <a:rPr lang="en-US" altLang="zh-TW" dirty="0"/>
              <a:t>– </a:t>
            </a:r>
            <a:r>
              <a:rPr lang="zh-TW" altLang="en-US" dirty="0"/>
              <a:t>傳統統計／回歸模型常用，計算與導數方便。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35400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第一次</a:t>
            </a:r>
            <a:r>
              <a:rPr lang="en-US" altLang="zh-TW" dirty="0"/>
              <a:t>run</a:t>
            </a:r>
            <a:r>
              <a:rPr lang="zh-TW" altLang="en-US" dirty="0"/>
              <a:t> 完缺少</a:t>
            </a:r>
            <a:r>
              <a:rPr lang="en-US" altLang="zh-TW" dirty="0"/>
              <a:t>test </a:t>
            </a:r>
            <a:r>
              <a:rPr lang="en-US" altLang="zh-TW" dirty="0" err="1"/>
              <a:t>rmse</a:t>
            </a:r>
            <a:br>
              <a:rPr lang="en-US" altLang="zh-TW" baseline="0" dirty="0"/>
            </a:br>
            <a:r>
              <a:rPr lang="zh-TW" altLang="en-US" baseline="0" dirty="0"/>
              <a:t>所以實際跑完</a:t>
            </a:r>
            <a:r>
              <a:rPr lang="en-US" altLang="zh-TW" baseline="0" dirty="0"/>
              <a:t>255</a:t>
            </a:r>
            <a:br>
              <a:rPr lang="en-US" altLang="zh-TW" baseline="0" dirty="0"/>
            </a:br>
            <a:r>
              <a:rPr lang="en-US" altLang="zh-TW" baseline="0" dirty="0"/>
              <a:t>127 </a:t>
            </a:r>
            <a:r>
              <a:rPr lang="en-US" altLang="zh-TW" baseline="0" dirty="0" err="1"/>
              <a:t>lgbm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/>
              <a:t>128 </a:t>
            </a:r>
            <a:r>
              <a:rPr lang="en-US" altLang="zh-TW" baseline="0" dirty="0" err="1"/>
              <a:t>lstm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62148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第一次</a:t>
            </a:r>
            <a:r>
              <a:rPr lang="en-US" altLang="zh-TW" dirty="0"/>
              <a:t>run</a:t>
            </a:r>
            <a:r>
              <a:rPr lang="zh-TW" altLang="en-US" dirty="0"/>
              <a:t> 完缺少</a:t>
            </a:r>
            <a:r>
              <a:rPr lang="en-US" altLang="zh-TW" dirty="0"/>
              <a:t>test </a:t>
            </a:r>
            <a:r>
              <a:rPr lang="en-US" altLang="zh-TW" dirty="0" err="1"/>
              <a:t>rmse</a:t>
            </a:r>
            <a:br>
              <a:rPr lang="en-US" altLang="zh-TW" baseline="0" dirty="0"/>
            </a:br>
            <a:r>
              <a:rPr lang="zh-TW" altLang="en-US" baseline="0" dirty="0"/>
              <a:t>所以實際跑完</a:t>
            </a:r>
            <a:r>
              <a:rPr lang="en-US" altLang="zh-TW" baseline="0" dirty="0"/>
              <a:t>255</a:t>
            </a:r>
            <a:br>
              <a:rPr lang="en-US" altLang="zh-TW" baseline="0" dirty="0"/>
            </a:br>
            <a:r>
              <a:rPr lang="en-US" altLang="zh-TW" baseline="0" dirty="0"/>
              <a:t>127 </a:t>
            </a:r>
            <a:r>
              <a:rPr lang="en-US" altLang="zh-TW" baseline="0" dirty="0" err="1"/>
              <a:t>lgbm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/>
              <a:t>128 </a:t>
            </a:r>
            <a:r>
              <a:rPr lang="en-US" altLang="zh-TW" baseline="0" dirty="0" err="1"/>
              <a:t>lstm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1820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 </a:t>
            </a:r>
            <a:r>
              <a:rPr lang="en-US" altLang="zh-TW" dirty="0"/>
              <a:t>LSTM </a:t>
            </a:r>
            <a:r>
              <a:rPr lang="zh-TW" altLang="en-US" dirty="0"/>
              <a:t>的「梯度貢獻圖」（有時也叫時序敏感度或 </a:t>
            </a:r>
            <a:r>
              <a:rPr lang="en-US" altLang="zh-TW" dirty="0"/>
              <a:t>Saliency Map</a:t>
            </a:r>
            <a:r>
              <a:rPr lang="zh-TW" altLang="en-US" dirty="0"/>
              <a:t>）裡，橫軸通常是「滑動視窗裡的時間步 </a:t>
            </a:r>
            <a:r>
              <a:rPr lang="en-US" altLang="zh-TW" dirty="0"/>
              <a:t>t ⁣− ⁣h, …, t ⁣− ⁣1t\!-\!h,\,…,\,t\!-\!1t−h,…,t−1</a:t>
            </a:r>
            <a:r>
              <a:rPr lang="zh-TW" altLang="en-US" dirty="0"/>
              <a:t>」，縱軸是梯度（或梯度絕對值），每個點的高度／顏色就代表該時刻輸入對最終預測誤差的敏感度。下面分幾步解讀這張圖：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LSTM </a:t>
            </a:r>
            <a:r>
              <a:rPr lang="zh-TW" altLang="en-US" dirty="0"/>
              <a:t>的梯度貢獻圖是一種「時序敏感度分析」，它把時間步 </a:t>
            </a:r>
            <a:r>
              <a:rPr lang="en-US" altLang="zh-TW" dirty="0"/>
              <a:t>t−</a:t>
            </a:r>
            <a:r>
              <a:rPr lang="en-US" altLang="zh-TW" dirty="0" err="1"/>
              <a:t>dt</a:t>
            </a:r>
            <a:r>
              <a:rPr lang="en-US" altLang="zh-TW" dirty="0"/>
              <a:t>-</a:t>
            </a:r>
            <a:r>
              <a:rPr lang="en-US" altLang="zh-TW" dirty="0" err="1"/>
              <a:t>dt</a:t>
            </a:r>
            <a:r>
              <a:rPr lang="en-US" altLang="zh-TW" dirty="0"/>
              <a:t>−d </a:t>
            </a:r>
            <a:r>
              <a:rPr lang="zh-TW" altLang="en-US" dirty="0"/>
              <a:t>對預測損失的 </a:t>
            </a:r>
            <a:r>
              <a:rPr lang="zh-TW" altLang="en-US" b="1" dirty="0"/>
              <a:t>偏導數</a:t>
            </a:r>
            <a:r>
              <a:rPr lang="zh-TW" altLang="en-US" dirty="0"/>
              <a:t> 可視化，從而幫你決定最佳視窗、發掘隱藏週期、以及檢測梯度消失或爆炸現象。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5677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第一次</a:t>
            </a:r>
            <a:r>
              <a:rPr lang="en-US" altLang="zh-TW" dirty="0"/>
              <a:t>run</a:t>
            </a:r>
            <a:r>
              <a:rPr lang="zh-TW" altLang="en-US" dirty="0"/>
              <a:t> 完缺少</a:t>
            </a:r>
            <a:r>
              <a:rPr lang="en-US" altLang="zh-TW" dirty="0"/>
              <a:t>test </a:t>
            </a:r>
            <a:r>
              <a:rPr lang="en-US" altLang="zh-TW" dirty="0" err="1"/>
              <a:t>rmse</a:t>
            </a:r>
            <a:br>
              <a:rPr lang="en-US" altLang="zh-TW" baseline="0" dirty="0"/>
            </a:br>
            <a:r>
              <a:rPr lang="zh-TW" altLang="en-US" baseline="0" dirty="0"/>
              <a:t>所以實際跑完</a:t>
            </a:r>
            <a:r>
              <a:rPr lang="en-US" altLang="zh-TW" baseline="0" dirty="0"/>
              <a:t>255</a:t>
            </a:r>
            <a:br>
              <a:rPr lang="en-US" altLang="zh-TW" baseline="0" dirty="0"/>
            </a:br>
            <a:r>
              <a:rPr lang="en-US" altLang="zh-TW" baseline="0" dirty="0"/>
              <a:t>127 </a:t>
            </a:r>
            <a:r>
              <a:rPr lang="en-US" altLang="zh-TW" baseline="0" dirty="0" err="1"/>
              <a:t>lgbm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/>
              <a:t>128 </a:t>
            </a:r>
            <a:r>
              <a:rPr lang="en-US" altLang="zh-TW" baseline="0" dirty="0" err="1"/>
              <a:t>lstm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990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1">
          <a:extLst>
            <a:ext uri="{FF2B5EF4-FFF2-40B4-BE49-F238E27FC236}">
              <a16:creationId xmlns:a16="http://schemas.microsoft.com/office/drawing/2014/main" id="{709D6ED4-AD14-1DDC-FF8C-71AEE862B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1f2e6270ebd_0_4803:notes">
            <a:extLst>
              <a:ext uri="{FF2B5EF4-FFF2-40B4-BE49-F238E27FC236}">
                <a16:creationId xmlns:a16="http://schemas.microsoft.com/office/drawing/2014/main" id="{AE012261-C4F8-5AFF-4F3E-F003ED7CD2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1f2e6270ebd_0_4803:notes">
            <a:extLst>
              <a:ext uri="{FF2B5EF4-FFF2-40B4-BE49-F238E27FC236}">
                <a16:creationId xmlns:a16="http://schemas.microsoft.com/office/drawing/2014/main" id="{C294F458-4304-5684-CD66-CE3293A7F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2.1 </a:t>
            </a:r>
            <a:r>
              <a:rPr lang="zh-TW" altLang="en-US" dirty="0"/>
              <a:t>研究全台</a:t>
            </a:r>
            <a:r>
              <a:rPr lang="en-US" dirty="0" err="1"/>
              <a:t>AQi</a:t>
            </a:r>
            <a:r>
              <a:rPr lang="zh-TW" altLang="en-US" dirty="0"/>
              <a:t>測站的觀測資料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時間</a:t>
            </a:r>
            <a:r>
              <a:rPr lang="en-US" altLang="zh-TW" dirty="0"/>
              <a:t>: 2020-01-01 - 2024-12-20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站別</a:t>
            </a:r>
            <a:r>
              <a:rPr lang="en-US" altLang="zh-TW" dirty="0"/>
              <a:t>: </a:t>
            </a:r>
            <a:r>
              <a:rPr lang="zh-TW" altLang="en-US" dirty="0"/>
              <a:t>全台</a:t>
            </a:r>
            <a:r>
              <a:rPr lang="en-US" altLang="zh-TW" dirty="0"/>
              <a:t>75</a:t>
            </a:r>
            <a:r>
              <a:rPr lang="zh-TW" altLang="en-US" dirty="0"/>
              <a:t>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內容</a:t>
            </a:r>
            <a:r>
              <a:rPr lang="en-US" altLang="zh-TW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#### </a:t>
            </a:r>
            <a:r>
              <a:rPr lang="zh-TW" altLang="en-US" dirty="0"/>
              <a:t>時間欄位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date`**: </a:t>
            </a:r>
            <a:r>
              <a:rPr lang="zh-TW" altLang="en-US" dirty="0"/>
              <a:t>日期時間戳記 </a:t>
            </a:r>
            <a:r>
              <a:rPr lang="en-US" altLang="zh-TW" dirty="0"/>
              <a:t>(</a:t>
            </a:r>
            <a:r>
              <a:rPr lang="en-US" dirty="0"/>
              <a:t>YYYY-MM-DD HH:MM:SS)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#### </a:t>
            </a:r>
            <a:r>
              <a:rPr lang="zh-TW" altLang="en-US" dirty="0"/>
              <a:t>空氣品質指標 </a:t>
            </a:r>
            <a:r>
              <a:rPr lang="en-US" altLang="zh-TW" dirty="0"/>
              <a:t>(</a:t>
            </a:r>
            <a:r>
              <a:rPr lang="en-US" dirty="0"/>
              <a:t>AQI</a:t>
            </a:r>
            <a:r>
              <a:rPr lang="zh-TW" altLang="en-US" dirty="0"/>
              <a:t>相關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AQI_aqi</a:t>
            </a:r>
            <a:r>
              <a:rPr lang="en-US" dirty="0"/>
              <a:t>`**: </a:t>
            </a:r>
            <a:r>
              <a:rPr lang="zh-TW" altLang="en-US" dirty="0"/>
              <a:t>空氣品質指數 </a:t>
            </a:r>
            <a:r>
              <a:rPr lang="en-US" altLang="zh-TW" dirty="0"/>
              <a:t>(</a:t>
            </a:r>
            <a:r>
              <a:rPr lang="zh-TW" altLang="en-US" dirty="0"/>
              <a:t>目標變數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AQI_so2`**: </a:t>
            </a:r>
            <a:r>
              <a:rPr lang="zh-TW" altLang="en-US" dirty="0"/>
              <a:t>二氧化硫濃度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AQI_co</a:t>
            </a:r>
            <a:r>
              <a:rPr lang="en-US" dirty="0"/>
              <a:t>`**: </a:t>
            </a:r>
            <a:r>
              <a:rPr lang="zh-TW" altLang="en-US" dirty="0"/>
              <a:t>一氧化碳濃度 </a:t>
            </a:r>
            <a:r>
              <a:rPr lang="en-US" altLang="zh-TW" dirty="0"/>
              <a:t>(</a:t>
            </a:r>
            <a:r>
              <a:rPr lang="en-US" dirty="0"/>
              <a:t>ppm)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**`AQI_o3`**: </a:t>
            </a:r>
            <a:r>
              <a:rPr lang="zh-TW" altLang="en-US" dirty="0"/>
              <a:t>臭氧濃度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**`AQI_o3_8hr`**: </a:t>
            </a:r>
            <a:r>
              <a:rPr lang="zh-TW" altLang="en-US" dirty="0"/>
              <a:t>臭氧</a:t>
            </a:r>
            <a:r>
              <a:rPr lang="en-US" altLang="zh-TW" dirty="0"/>
              <a:t>8</a:t>
            </a:r>
            <a:r>
              <a:rPr lang="zh-TW" altLang="en-US" dirty="0"/>
              <a:t>小時平均濃度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**`AQI_pm10`**: </a:t>
            </a:r>
            <a:r>
              <a:rPr lang="zh-TW" altLang="en-US" dirty="0"/>
              <a:t>懸浮微粒</a:t>
            </a:r>
            <a:r>
              <a:rPr lang="en-US" dirty="0"/>
              <a:t>PM10</a:t>
            </a:r>
            <a:r>
              <a:rPr lang="zh-TW" altLang="en-US" dirty="0"/>
              <a:t>濃度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**`AQI_pm2.5`**: </a:t>
            </a:r>
            <a:r>
              <a:rPr lang="zh-TW" altLang="en-US" dirty="0"/>
              <a:t>細懸浮微粒</a:t>
            </a:r>
            <a:r>
              <a:rPr lang="en-US" dirty="0"/>
              <a:t>PM2.5</a:t>
            </a:r>
            <a:r>
              <a:rPr lang="zh-TW" altLang="en-US" dirty="0"/>
              <a:t>濃度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**`AQI_no2`**: </a:t>
            </a:r>
            <a:r>
              <a:rPr lang="zh-TW" altLang="en-US" dirty="0"/>
              <a:t>二氧化氮濃度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AQI_nox</a:t>
            </a:r>
            <a:r>
              <a:rPr lang="en-US" dirty="0"/>
              <a:t>`**: </a:t>
            </a:r>
            <a:r>
              <a:rPr lang="zh-TW" altLang="en-US" dirty="0"/>
              <a:t>氮氧化物濃度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AQI_no</a:t>
            </a:r>
            <a:r>
              <a:rPr lang="en-US" dirty="0"/>
              <a:t>`**: </a:t>
            </a:r>
            <a:r>
              <a:rPr lang="zh-TW" altLang="en-US" dirty="0"/>
              <a:t>一氧化氮濃度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**`AQI_co_8hr`**: </a:t>
            </a:r>
            <a:r>
              <a:rPr lang="zh-TW" altLang="en-US" dirty="0"/>
              <a:t>一氧化碳</a:t>
            </a:r>
            <a:r>
              <a:rPr lang="en-US" altLang="zh-TW" dirty="0"/>
              <a:t>8</a:t>
            </a:r>
            <a:r>
              <a:rPr lang="zh-TW" altLang="en-US" dirty="0"/>
              <a:t>小時平均濃度 </a:t>
            </a:r>
            <a:r>
              <a:rPr lang="en-US" altLang="zh-TW" dirty="0"/>
              <a:t>(</a:t>
            </a:r>
            <a:r>
              <a:rPr lang="en-US" dirty="0"/>
              <a:t>ppm)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**`AQI_pm2.5_avg`**: PM2.5</a:t>
            </a:r>
            <a:r>
              <a:rPr lang="zh-TW" altLang="en-US" dirty="0"/>
              <a:t>移動平均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**`AQI_pm10_avg`**: PM10</a:t>
            </a:r>
            <a:r>
              <a:rPr lang="zh-TW" altLang="en-US" dirty="0"/>
              <a:t>移動平均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**`AQI_so2_avg`**: SO2</a:t>
            </a:r>
            <a:r>
              <a:rPr lang="zh-TW" altLang="en-US" dirty="0"/>
              <a:t>移動平均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#### </a:t>
            </a:r>
            <a:r>
              <a:rPr lang="zh-TW" altLang="en-US" dirty="0"/>
              <a:t>氣象資料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Weather_Tx</a:t>
            </a:r>
            <a:r>
              <a:rPr lang="en-US" dirty="0"/>
              <a:t>`**: </a:t>
            </a:r>
            <a:r>
              <a:rPr lang="zh-TW" altLang="en-US" dirty="0"/>
              <a:t>溫度 </a:t>
            </a:r>
            <a:r>
              <a:rPr lang="en-US" altLang="zh-TW" dirty="0"/>
              <a:t>(°</a:t>
            </a:r>
            <a:r>
              <a:rPr lang="en-US" dirty="0"/>
              <a:t>C)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Weather_RH</a:t>
            </a:r>
            <a:r>
              <a:rPr lang="en-US" dirty="0"/>
              <a:t>`**: </a:t>
            </a:r>
            <a:r>
              <a:rPr lang="zh-TW" altLang="en-US" dirty="0"/>
              <a:t>相對濕度 </a:t>
            </a:r>
            <a:r>
              <a:rPr lang="en-US" altLang="zh-TW" dirty="0"/>
              <a:t>(%)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Weather_WS</a:t>
            </a:r>
            <a:r>
              <a:rPr lang="en-US" dirty="0"/>
              <a:t>`**: </a:t>
            </a:r>
            <a:r>
              <a:rPr lang="zh-TW" altLang="en-US" dirty="0"/>
              <a:t>風速 </a:t>
            </a:r>
            <a:r>
              <a:rPr lang="en-US" altLang="zh-TW" dirty="0"/>
              <a:t>(</a:t>
            </a:r>
            <a:r>
              <a:rPr lang="en-US" dirty="0"/>
              <a:t>m/s)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Weather_WD</a:t>
            </a:r>
            <a:r>
              <a:rPr lang="en-US" dirty="0"/>
              <a:t>`**: </a:t>
            </a:r>
            <a:r>
              <a:rPr lang="zh-TW" altLang="en-US" dirty="0"/>
              <a:t>風向 </a:t>
            </a:r>
            <a:r>
              <a:rPr lang="en-US" altLang="zh-TW" dirty="0"/>
              <a:t>(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#### </a:t>
            </a:r>
            <a:r>
              <a:rPr lang="zh-TW" altLang="en-US" dirty="0"/>
              <a:t>污染物類別 </a:t>
            </a:r>
            <a:r>
              <a:rPr lang="en-US" altLang="zh-TW" dirty="0"/>
              <a:t>(</a:t>
            </a:r>
            <a:r>
              <a:rPr lang="en-US" dirty="0"/>
              <a:t>One-hot</a:t>
            </a:r>
            <a:r>
              <a:rPr lang="zh-TW" altLang="en-US" dirty="0"/>
              <a:t>編碼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AQI_pollutant_0`**: NA</a:t>
            </a:r>
            <a:r>
              <a:rPr lang="zh-TW" altLang="en-US" dirty="0"/>
              <a:t>值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AQI_pollutant_1`**: </a:t>
            </a:r>
            <a:r>
              <a:rPr lang="zh-TW" altLang="en-US" dirty="0"/>
              <a:t>細懸浮微粒為主要污染物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AQI_pollutant_2`**: </a:t>
            </a:r>
            <a:r>
              <a:rPr lang="zh-TW" altLang="en-US" dirty="0"/>
              <a:t>臭氧八小時為主要污染物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AQI_pollutant_3`**: </a:t>
            </a:r>
            <a:r>
              <a:rPr lang="zh-TW" altLang="en-US" dirty="0"/>
              <a:t>懸浮微粒為主要污染物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AQI_pollutant_4`**: </a:t>
            </a:r>
            <a:r>
              <a:rPr lang="zh-TW" altLang="en-US" dirty="0"/>
              <a:t>二氧化氮為主要污染物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AQI_pollutant_5`**: </a:t>
            </a:r>
            <a:r>
              <a:rPr lang="zh-TW" altLang="en-US" dirty="0"/>
              <a:t>二氧化硫為主要污染物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#### </a:t>
            </a:r>
            <a:r>
              <a:rPr lang="zh-TW" altLang="en-US" dirty="0"/>
              <a:t>時間特徵 </a:t>
            </a:r>
            <a:r>
              <a:rPr lang="en-US" altLang="zh-TW" dirty="0"/>
              <a:t>(</a:t>
            </a:r>
            <a:r>
              <a:rPr lang="zh-TW" altLang="en-US" dirty="0"/>
              <a:t>正弦轉換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month_sin</a:t>
            </a:r>
            <a:r>
              <a:rPr lang="en-US" dirty="0"/>
              <a:t>`**: </a:t>
            </a:r>
            <a:r>
              <a:rPr lang="zh-TW" altLang="en-US" dirty="0"/>
              <a:t>月份正弦值 </a:t>
            </a:r>
            <a:r>
              <a:rPr lang="en-US" altLang="zh-TW" dirty="0"/>
              <a:t>(-1~1)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hour_sin</a:t>
            </a:r>
            <a:r>
              <a:rPr lang="en-US" dirty="0"/>
              <a:t>`**: </a:t>
            </a:r>
            <a:r>
              <a:rPr lang="zh-TW" altLang="en-US" dirty="0"/>
              <a:t>小時正弦值 </a:t>
            </a:r>
            <a:r>
              <a:rPr lang="en-US" altLang="zh-TW" dirty="0"/>
              <a:t>(-1~1)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day_sin</a:t>
            </a:r>
            <a:r>
              <a:rPr lang="en-US" dirty="0"/>
              <a:t>`**: </a:t>
            </a:r>
            <a:r>
              <a:rPr lang="zh-TW" altLang="en-US" dirty="0"/>
              <a:t>日期正弦值 </a:t>
            </a:r>
            <a:r>
              <a:rPr lang="en-US" altLang="zh-TW" dirty="0"/>
              <a:t>(-1~1)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來源</a:t>
            </a:r>
            <a:r>
              <a:rPr lang="en-US" altLang="zh-TW" dirty="0"/>
              <a:t>: </a:t>
            </a:r>
            <a:r>
              <a:rPr lang="zh-TW" altLang="en-US" dirty="0"/>
              <a:t>「空氣品質指標</a:t>
            </a:r>
            <a:r>
              <a:rPr lang="en-US" altLang="zh-TW" dirty="0"/>
              <a:t>(</a:t>
            </a:r>
            <a:r>
              <a:rPr lang="en-US" dirty="0"/>
              <a:t>AQI)</a:t>
            </a:r>
            <a:r>
              <a:rPr lang="zh-TW" altLang="en-US" dirty="0"/>
              <a:t>歷史資料」</a:t>
            </a:r>
            <a:r>
              <a:rPr lang="en-US" altLang="zh-TW" dirty="0"/>
              <a:t>(</a:t>
            </a:r>
            <a:r>
              <a:rPr lang="zh-TW" altLang="en-US" dirty="0"/>
              <a:t>資料集代碼</a:t>
            </a:r>
            <a:r>
              <a:rPr lang="en-US" dirty="0"/>
              <a:t>AQX_P_488) </a:t>
            </a:r>
            <a:r>
              <a:rPr lang="zh-TW" altLang="en-US" dirty="0"/>
              <a:t>環境資料開放平臺 </a:t>
            </a:r>
            <a:r>
              <a:rPr lang="en-US" dirty="0" err="1"/>
              <a:t>data.moenv.gov.tw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2.2 </a:t>
            </a:r>
            <a:r>
              <a:rPr lang="zh-TW" altLang="en-US" dirty="0"/>
              <a:t>藉由模型找出不同測站的汙染物與空氣品質及時間的關係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5493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9C7FB1B-D7A8-B8A4-D8FA-4781E8AB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753EEED7-6EB8-25C6-F2E7-57E1D5666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1CC14C5E-B949-7CEA-A67D-31188A93B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第一次</a:t>
            </a:r>
            <a:r>
              <a:rPr lang="en-US" altLang="zh-TW" dirty="0"/>
              <a:t>run</a:t>
            </a:r>
            <a:r>
              <a:rPr lang="zh-TW" altLang="en-US" dirty="0"/>
              <a:t> 完缺少</a:t>
            </a:r>
            <a:r>
              <a:rPr lang="en-US" altLang="zh-TW" dirty="0"/>
              <a:t>test </a:t>
            </a:r>
            <a:r>
              <a:rPr lang="en-US" altLang="zh-TW" dirty="0" err="1"/>
              <a:t>rmse</a:t>
            </a:r>
            <a:br>
              <a:rPr lang="en-US" altLang="zh-TW" baseline="0" dirty="0"/>
            </a:br>
            <a:r>
              <a:rPr lang="zh-TW" altLang="en-US" baseline="0" dirty="0"/>
              <a:t>所以實際跑完</a:t>
            </a:r>
            <a:r>
              <a:rPr lang="en-US" altLang="zh-TW" baseline="0" dirty="0"/>
              <a:t>255</a:t>
            </a:r>
            <a:br>
              <a:rPr lang="en-US" altLang="zh-TW" baseline="0" dirty="0"/>
            </a:br>
            <a:r>
              <a:rPr lang="en-US" altLang="zh-TW" baseline="0" dirty="0"/>
              <a:t>127 </a:t>
            </a:r>
            <a:r>
              <a:rPr lang="en-US" altLang="zh-TW" baseline="0" dirty="0" err="1"/>
              <a:t>lgbm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/>
              <a:t>128 </a:t>
            </a:r>
            <a:r>
              <a:rPr lang="en-US" altLang="zh-TW" baseline="0" dirty="0" err="1"/>
              <a:t>lstm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3935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>
          <a:extLst>
            <a:ext uri="{FF2B5EF4-FFF2-40B4-BE49-F238E27FC236}">
              <a16:creationId xmlns:a16="http://schemas.microsoft.com/office/drawing/2014/main" id="{E535A86B-E02B-176F-2E7F-A65D757D2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>
            <a:extLst>
              <a:ext uri="{FF2B5EF4-FFF2-40B4-BE49-F238E27FC236}">
                <a16:creationId xmlns:a16="http://schemas.microsoft.com/office/drawing/2014/main" id="{A02E7C06-1A2C-7F73-C7D3-1CEB5A81C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>
            <a:extLst>
              <a:ext uri="{FF2B5EF4-FFF2-40B4-BE49-F238E27FC236}">
                <a16:creationId xmlns:a16="http://schemas.microsoft.com/office/drawing/2014/main" id="{E11736F9-414E-9229-A319-277E55B2E6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7513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f2e6270ebd_0_4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f2e6270ebd_0_4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https://chatgpt.com/share/6810a5fd-c830-8008-8fee-4ca2c8248ca3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54795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f2e6270ebd_0_4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f2e6270ebd_0_4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https://chatgpt.com/share/6810a5fd-c830-8008-8fee-4ca2c8248ca3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1964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f2e6270ebd_0_4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f2e6270ebd_0_4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https://chatgpt.com/share/6810a5fd-c830-8008-8fee-4ca2c8248ca3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2831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f2e6270ebd_0_4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f2e6270ebd_0_4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https://chatgpt.com/share/6810a5fd-c830-8008-8fee-4ca2c8248ca3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08784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>
          <a:extLst>
            <a:ext uri="{FF2B5EF4-FFF2-40B4-BE49-F238E27FC236}">
              <a16:creationId xmlns:a16="http://schemas.microsoft.com/office/drawing/2014/main" id="{1890C0B6-ACE7-0862-53A3-4E441A493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4dfce81f19_0_45:notes">
            <a:extLst>
              <a:ext uri="{FF2B5EF4-FFF2-40B4-BE49-F238E27FC236}">
                <a16:creationId xmlns:a16="http://schemas.microsoft.com/office/drawing/2014/main" id="{0BE5121F-1019-3F7E-2DC5-FC6B9607C2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4dfce81f19_0_45:notes">
            <a:extLst>
              <a:ext uri="{FF2B5EF4-FFF2-40B4-BE49-F238E27FC236}">
                <a16:creationId xmlns:a16="http://schemas.microsoft.com/office/drawing/2014/main" id="{6E4CBAAB-1A3D-016B-0C4A-6FFDC16F58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914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1">
          <a:extLst>
            <a:ext uri="{FF2B5EF4-FFF2-40B4-BE49-F238E27FC236}">
              <a16:creationId xmlns:a16="http://schemas.microsoft.com/office/drawing/2014/main" id="{B84083D8-E08C-114C-A44A-4AF4FC63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1f2e6270ebd_0_4803:notes">
            <a:extLst>
              <a:ext uri="{FF2B5EF4-FFF2-40B4-BE49-F238E27FC236}">
                <a16:creationId xmlns:a16="http://schemas.microsoft.com/office/drawing/2014/main" id="{08B38896-6833-51FF-61F0-95B2F31FF2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1f2e6270ebd_0_4803:notes">
            <a:extLst>
              <a:ext uri="{FF2B5EF4-FFF2-40B4-BE49-F238E27FC236}">
                <a16:creationId xmlns:a16="http://schemas.microsoft.com/office/drawing/2014/main" id="{696777C7-EEF2-0EB1-C0F2-07D24F194A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2.1 </a:t>
            </a:r>
            <a:r>
              <a:rPr lang="zh-TW" altLang="en-US" dirty="0"/>
              <a:t>研究全台</a:t>
            </a:r>
            <a:r>
              <a:rPr lang="en-US" dirty="0" err="1"/>
              <a:t>AQi</a:t>
            </a:r>
            <a:r>
              <a:rPr lang="zh-TW" altLang="en-US" dirty="0"/>
              <a:t>測站的觀測資料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時間</a:t>
            </a:r>
            <a:r>
              <a:rPr lang="en-US" altLang="zh-TW" dirty="0"/>
              <a:t>: 2020-01-01 - 2024-12-20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站別</a:t>
            </a:r>
            <a:r>
              <a:rPr lang="en-US" altLang="zh-TW" dirty="0"/>
              <a:t>: </a:t>
            </a:r>
            <a:r>
              <a:rPr lang="zh-TW" altLang="en-US" dirty="0"/>
              <a:t>全台</a:t>
            </a:r>
            <a:r>
              <a:rPr lang="en-US" altLang="zh-TW" dirty="0"/>
              <a:t>75</a:t>
            </a:r>
            <a:r>
              <a:rPr lang="zh-TW" altLang="en-US" dirty="0"/>
              <a:t>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內容</a:t>
            </a:r>
            <a:r>
              <a:rPr lang="en-US" altLang="zh-TW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#### </a:t>
            </a:r>
            <a:r>
              <a:rPr lang="zh-TW" altLang="en-US" dirty="0"/>
              <a:t>時間欄位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date`**: </a:t>
            </a:r>
            <a:r>
              <a:rPr lang="zh-TW" altLang="en-US" dirty="0"/>
              <a:t>日期時間戳記 </a:t>
            </a:r>
            <a:r>
              <a:rPr lang="en-US" altLang="zh-TW" dirty="0"/>
              <a:t>(</a:t>
            </a:r>
            <a:r>
              <a:rPr lang="en-US" dirty="0"/>
              <a:t>YYYY-MM-DD HH:MM:SS)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#### </a:t>
            </a:r>
            <a:r>
              <a:rPr lang="zh-TW" altLang="en-US" dirty="0"/>
              <a:t>空氣品質指標 </a:t>
            </a:r>
            <a:r>
              <a:rPr lang="en-US" altLang="zh-TW" dirty="0"/>
              <a:t>(</a:t>
            </a:r>
            <a:r>
              <a:rPr lang="en-US" dirty="0"/>
              <a:t>AQI</a:t>
            </a:r>
            <a:r>
              <a:rPr lang="zh-TW" altLang="en-US" dirty="0"/>
              <a:t>相關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AQI_aqi</a:t>
            </a:r>
            <a:r>
              <a:rPr lang="en-US" dirty="0"/>
              <a:t>`**: </a:t>
            </a:r>
            <a:r>
              <a:rPr lang="zh-TW" altLang="en-US" dirty="0"/>
              <a:t>空氣品質指數 </a:t>
            </a:r>
            <a:r>
              <a:rPr lang="en-US" altLang="zh-TW" dirty="0"/>
              <a:t>(</a:t>
            </a:r>
            <a:r>
              <a:rPr lang="zh-TW" altLang="en-US" dirty="0"/>
              <a:t>目標變數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AQI_so2`**: </a:t>
            </a:r>
            <a:r>
              <a:rPr lang="zh-TW" altLang="en-US" dirty="0"/>
              <a:t>二氧化硫濃度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AQI_co</a:t>
            </a:r>
            <a:r>
              <a:rPr lang="en-US" dirty="0"/>
              <a:t>`**: </a:t>
            </a:r>
            <a:r>
              <a:rPr lang="zh-TW" altLang="en-US" dirty="0"/>
              <a:t>一氧化碳濃度 </a:t>
            </a:r>
            <a:r>
              <a:rPr lang="en-US" altLang="zh-TW" dirty="0"/>
              <a:t>(</a:t>
            </a:r>
            <a:r>
              <a:rPr lang="en-US" dirty="0"/>
              <a:t>ppm)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**`AQI_o3`**: </a:t>
            </a:r>
            <a:r>
              <a:rPr lang="zh-TW" altLang="en-US" dirty="0"/>
              <a:t>臭氧濃度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**`AQI_o3_8hr`**: </a:t>
            </a:r>
            <a:r>
              <a:rPr lang="zh-TW" altLang="en-US" dirty="0"/>
              <a:t>臭氧</a:t>
            </a:r>
            <a:r>
              <a:rPr lang="en-US" altLang="zh-TW" dirty="0"/>
              <a:t>8</a:t>
            </a:r>
            <a:r>
              <a:rPr lang="zh-TW" altLang="en-US" dirty="0"/>
              <a:t>小時平均濃度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**`AQI_pm10`**: </a:t>
            </a:r>
            <a:r>
              <a:rPr lang="zh-TW" altLang="en-US" dirty="0"/>
              <a:t>懸浮微粒</a:t>
            </a:r>
            <a:r>
              <a:rPr lang="en-US" dirty="0"/>
              <a:t>PM10</a:t>
            </a:r>
            <a:r>
              <a:rPr lang="zh-TW" altLang="en-US" dirty="0"/>
              <a:t>濃度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**`AQI_pm2.5`**: </a:t>
            </a:r>
            <a:r>
              <a:rPr lang="zh-TW" altLang="en-US" dirty="0"/>
              <a:t>細懸浮微粒</a:t>
            </a:r>
            <a:r>
              <a:rPr lang="en-US" dirty="0"/>
              <a:t>PM2.5</a:t>
            </a:r>
            <a:r>
              <a:rPr lang="zh-TW" altLang="en-US" dirty="0"/>
              <a:t>濃度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**`AQI_no2`**: </a:t>
            </a:r>
            <a:r>
              <a:rPr lang="zh-TW" altLang="en-US" dirty="0"/>
              <a:t>二氧化氮濃度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AQI_nox</a:t>
            </a:r>
            <a:r>
              <a:rPr lang="en-US" dirty="0"/>
              <a:t>`**: </a:t>
            </a:r>
            <a:r>
              <a:rPr lang="zh-TW" altLang="en-US" dirty="0"/>
              <a:t>氮氧化物濃度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AQI_no</a:t>
            </a:r>
            <a:r>
              <a:rPr lang="en-US" dirty="0"/>
              <a:t>`**: </a:t>
            </a:r>
            <a:r>
              <a:rPr lang="zh-TW" altLang="en-US" dirty="0"/>
              <a:t>一氧化氮濃度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**`AQI_co_8hr`**: </a:t>
            </a:r>
            <a:r>
              <a:rPr lang="zh-TW" altLang="en-US" dirty="0"/>
              <a:t>一氧化碳</a:t>
            </a:r>
            <a:r>
              <a:rPr lang="en-US" altLang="zh-TW" dirty="0"/>
              <a:t>8</a:t>
            </a:r>
            <a:r>
              <a:rPr lang="zh-TW" altLang="en-US" dirty="0"/>
              <a:t>小時平均濃度 </a:t>
            </a:r>
            <a:r>
              <a:rPr lang="en-US" altLang="zh-TW" dirty="0"/>
              <a:t>(</a:t>
            </a:r>
            <a:r>
              <a:rPr lang="en-US" dirty="0"/>
              <a:t>ppm)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**`AQI_pm2.5_avg`**: PM2.5</a:t>
            </a:r>
            <a:r>
              <a:rPr lang="zh-TW" altLang="en-US" dirty="0"/>
              <a:t>移動平均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**`AQI_pm10_avg`**: PM10</a:t>
            </a:r>
            <a:r>
              <a:rPr lang="zh-TW" altLang="en-US" dirty="0"/>
              <a:t>移動平均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**`AQI_so2_avg`**: SO2</a:t>
            </a:r>
            <a:r>
              <a:rPr lang="zh-TW" altLang="en-US" dirty="0"/>
              <a:t>移動平均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#### </a:t>
            </a:r>
            <a:r>
              <a:rPr lang="zh-TW" altLang="en-US" dirty="0"/>
              <a:t>氣象資料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Weather_Tx</a:t>
            </a:r>
            <a:r>
              <a:rPr lang="en-US" dirty="0"/>
              <a:t>`**: </a:t>
            </a:r>
            <a:r>
              <a:rPr lang="zh-TW" altLang="en-US" dirty="0"/>
              <a:t>溫度 </a:t>
            </a:r>
            <a:r>
              <a:rPr lang="en-US" altLang="zh-TW" dirty="0"/>
              <a:t>(°</a:t>
            </a:r>
            <a:r>
              <a:rPr lang="en-US" dirty="0"/>
              <a:t>C)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Weather_RH</a:t>
            </a:r>
            <a:r>
              <a:rPr lang="en-US" dirty="0"/>
              <a:t>`**: </a:t>
            </a:r>
            <a:r>
              <a:rPr lang="zh-TW" altLang="en-US" dirty="0"/>
              <a:t>相對濕度 </a:t>
            </a:r>
            <a:r>
              <a:rPr lang="en-US" altLang="zh-TW" dirty="0"/>
              <a:t>(%)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Weather_WS</a:t>
            </a:r>
            <a:r>
              <a:rPr lang="en-US" dirty="0"/>
              <a:t>`**: </a:t>
            </a:r>
            <a:r>
              <a:rPr lang="zh-TW" altLang="en-US" dirty="0"/>
              <a:t>風速 </a:t>
            </a:r>
            <a:r>
              <a:rPr lang="en-US" altLang="zh-TW" dirty="0"/>
              <a:t>(</a:t>
            </a:r>
            <a:r>
              <a:rPr lang="en-US" dirty="0"/>
              <a:t>m/s)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Weather_WD</a:t>
            </a:r>
            <a:r>
              <a:rPr lang="en-US" dirty="0"/>
              <a:t>`**: </a:t>
            </a:r>
            <a:r>
              <a:rPr lang="zh-TW" altLang="en-US" dirty="0"/>
              <a:t>風向 </a:t>
            </a:r>
            <a:r>
              <a:rPr lang="en-US" altLang="zh-TW" dirty="0"/>
              <a:t>(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#### </a:t>
            </a:r>
            <a:r>
              <a:rPr lang="zh-TW" altLang="en-US" dirty="0"/>
              <a:t>污染物類別 </a:t>
            </a:r>
            <a:r>
              <a:rPr lang="en-US" altLang="zh-TW" dirty="0"/>
              <a:t>(</a:t>
            </a:r>
            <a:r>
              <a:rPr lang="en-US" dirty="0"/>
              <a:t>One-hot</a:t>
            </a:r>
            <a:r>
              <a:rPr lang="zh-TW" altLang="en-US" dirty="0"/>
              <a:t>編碼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AQI_pollutant_0`**: NA</a:t>
            </a:r>
            <a:r>
              <a:rPr lang="zh-TW" altLang="en-US" dirty="0"/>
              <a:t>值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AQI_pollutant_1`**: </a:t>
            </a:r>
            <a:r>
              <a:rPr lang="zh-TW" altLang="en-US" dirty="0"/>
              <a:t>細懸浮微粒為主要污染物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AQI_pollutant_2`**: </a:t>
            </a:r>
            <a:r>
              <a:rPr lang="zh-TW" altLang="en-US" dirty="0"/>
              <a:t>臭氧八小時為主要污染物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AQI_pollutant_3`**: </a:t>
            </a:r>
            <a:r>
              <a:rPr lang="zh-TW" altLang="en-US" dirty="0"/>
              <a:t>懸浮微粒為主要污染物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AQI_pollutant_4`**: </a:t>
            </a:r>
            <a:r>
              <a:rPr lang="zh-TW" altLang="en-US" dirty="0"/>
              <a:t>二氧化氮為主要污染物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AQI_pollutant_5`**: </a:t>
            </a:r>
            <a:r>
              <a:rPr lang="zh-TW" altLang="en-US" dirty="0"/>
              <a:t>二氧化硫為主要污染物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#### </a:t>
            </a:r>
            <a:r>
              <a:rPr lang="zh-TW" altLang="en-US" dirty="0"/>
              <a:t>時間特徵 </a:t>
            </a:r>
            <a:r>
              <a:rPr lang="en-US" altLang="zh-TW" dirty="0"/>
              <a:t>(</a:t>
            </a:r>
            <a:r>
              <a:rPr lang="zh-TW" altLang="en-US" dirty="0"/>
              <a:t>正弦轉換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month_sin</a:t>
            </a:r>
            <a:r>
              <a:rPr lang="en-US" dirty="0"/>
              <a:t>`**: </a:t>
            </a:r>
            <a:r>
              <a:rPr lang="zh-TW" altLang="en-US" dirty="0"/>
              <a:t>月份正弦值 </a:t>
            </a:r>
            <a:r>
              <a:rPr lang="en-US" altLang="zh-TW" dirty="0"/>
              <a:t>(-1~1)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hour_sin</a:t>
            </a:r>
            <a:r>
              <a:rPr lang="en-US" dirty="0"/>
              <a:t>`**: </a:t>
            </a:r>
            <a:r>
              <a:rPr lang="zh-TW" altLang="en-US" dirty="0"/>
              <a:t>小時正弦值 </a:t>
            </a:r>
            <a:r>
              <a:rPr lang="en-US" altLang="zh-TW" dirty="0"/>
              <a:t>(-1~1)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day_sin</a:t>
            </a:r>
            <a:r>
              <a:rPr lang="en-US" dirty="0"/>
              <a:t>`**: </a:t>
            </a:r>
            <a:r>
              <a:rPr lang="zh-TW" altLang="en-US" dirty="0"/>
              <a:t>日期正弦值 </a:t>
            </a:r>
            <a:r>
              <a:rPr lang="en-US" altLang="zh-TW" dirty="0"/>
              <a:t>(-1~1)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來源</a:t>
            </a:r>
            <a:r>
              <a:rPr lang="en-US" altLang="zh-TW" dirty="0"/>
              <a:t>: </a:t>
            </a:r>
            <a:r>
              <a:rPr lang="zh-TW" altLang="en-US" dirty="0"/>
              <a:t>「空氣品質指標</a:t>
            </a:r>
            <a:r>
              <a:rPr lang="en-US" altLang="zh-TW" dirty="0"/>
              <a:t>(</a:t>
            </a:r>
            <a:r>
              <a:rPr lang="en-US" dirty="0"/>
              <a:t>AQI)</a:t>
            </a:r>
            <a:r>
              <a:rPr lang="zh-TW" altLang="en-US" dirty="0"/>
              <a:t>歷史資料」</a:t>
            </a:r>
            <a:r>
              <a:rPr lang="en-US" altLang="zh-TW" dirty="0"/>
              <a:t>(</a:t>
            </a:r>
            <a:r>
              <a:rPr lang="zh-TW" altLang="en-US" dirty="0"/>
              <a:t>資料集代碼</a:t>
            </a:r>
            <a:r>
              <a:rPr lang="en-US" dirty="0"/>
              <a:t>AQX_P_488) </a:t>
            </a:r>
            <a:r>
              <a:rPr lang="zh-TW" altLang="en-US" dirty="0"/>
              <a:t>環境資料開放平臺 </a:t>
            </a:r>
            <a:r>
              <a:rPr lang="en-US" dirty="0" err="1"/>
              <a:t>data.moenv.gov.tw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2.2 </a:t>
            </a:r>
            <a:r>
              <a:rPr lang="zh-TW" altLang="en-US" dirty="0"/>
              <a:t>藉由模型找出不同測站的汙染物與空氣品質及時間的關係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46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1f2e6270ebd_0_4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1f2e6270ebd_0_4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2.1 </a:t>
            </a:r>
            <a:r>
              <a:rPr lang="zh-TW" altLang="en-US" dirty="0"/>
              <a:t>研究全台</a:t>
            </a:r>
            <a:r>
              <a:rPr lang="en-US" dirty="0" err="1"/>
              <a:t>AQi</a:t>
            </a:r>
            <a:r>
              <a:rPr lang="zh-TW" altLang="en-US" dirty="0"/>
              <a:t>測站的觀測資料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時間</a:t>
            </a:r>
            <a:r>
              <a:rPr lang="en-US" altLang="zh-TW" dirty="0"/>
              <a:t>: 2020-01-01 - 2024-12-20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站別</a:t>
            </a:r>
            <a:r>
              <a:rPr lang="en-US" altLang="zh-TW" dirty="0"/>
              <a:t>: </a:t>
            </a:r>
            <a:r>
              <a:rPr lang="zh-TW" altLang="en-US" dirty="0"/>
              <a:t>全台</a:t>
            </a:r>
            <a:r>
              <a:rPr lang="en-US" altLang="zh-TW" dirty="0"/>
              <a:t>75</a:t>
            </a:r>
            <a:r>
              <a:rPr lang="zh-TW" altLang="en-US" dirty="0"/>
              <a:t>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內容</a:t>
            </a:r>
            <a:r>
              <a:rPr lang="en-US" altLang="zh-TW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#### </a:t>
            </a:r>
            <a:r>
              <a:rPr lang="zh-TW" altLang="en-US" dirty="0"/>
              <a:t>時間欄位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date`**: </a:t>
            </a:r>
            <a:r>
              <a:rPr lang="zh-TW" altLang="en-US" dirty="0"/>
              <a:t>日期時間戳記 </a:t>
            </a:r>
            <a:r>
              <a:rPr lang="en-US" altLang="zh-TW" dirty="0"/>
              <a:t>(</a:t>
            </a:r>
            <a:r>
              <a:rPr lang="en-US" dirty="0"/>
              <a:t>YYYY-MM-DD HH:MM:SS)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#### </a:t>
            </a:r>
            <a:r>
              <a:rPr lang="zh-TW" altLang="en-US" dirty="0"/>
              <a:t>空氣品質指標 </a:t>
            </a:r>
            <a:r>
              <a:rPr lang="en-US" altLang="zh-TW" dirty="0"/>
              <a:t>(</a:t>
            </a:r>
            <a:r>
              <a:rPr lang="en-US" dirty="0"/>
              <a:t>AQI</a:t>
            </a:r>
            <a:r>
              <a:rPr lang="zh-TW" altLang="en-US" dirty="0"/>
              <a:t>相關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AQI_aqi</a:t>
            </a:r>
            <a:r>
              <a:rPr lang="en-US" dirty="0"/>
              <a:t>`**: </a:t>
            </a:r>
            <a:r>
              <a:rPr lang="zh-TW" altLang="en-US" dirty="0"/>
              <a:t>空氣品質指數 </a:t>
            </a:r>
            <a:r>
              <a:rPr lang="en-US" altLang="zh-TW" dirty="0"/>
              <a:t>(</a:t>
            </a:r>
            <a:r>
              <a:rPr lang="zh-TW" altLang="en-US" dirty="0"/>
              <a:t>目標變數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AQI_so2`**: </a:t>
            </a:r>
            <a:r>
              <a:rPr lang="zh-TW" altLang="en-US" dirty="0"/>
              <a:t>二氧化硫濃度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AQI_co</a:t>
            </a:r>
            <a:r>
              <a:rPr lang="en-US" dirty="0"/>
              <a:t>`**: </a:t>
            </a:r>
            <a:r>
              <a:rPr lang="zh-TW" altLang="en-US" dirty="0"/>
              <a:t>一氧化碳濃度 </a:t>
            </a:r>
            <a:r>
              <a:rPr lang="en-US" altLang="zh-TW" dirty="0"/>
              <a:t>(</a:t>
            </a:r>
            <a:r>
              <a:rPr lang="en-US" dirty="0"/>
              <a:t>ppm)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**`AQI_o3`**: </a:t>
            </a:r>
            <a:r>
              <a:rPr lang="zh-TW" altLang="en-US" dirty="0"/>
              <a:t>臭氧濃度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**`AQI_o3_8hr`**: </a:t>
            </a:r>
            <a:r>
              <a:rPr lang="zh-TW" altLang="en-US" dirty="0"/>
              <a:t>臭氧</a:t>
            </a:r>
            <a:r>
              <a:rPr lang="en-US" altLang="zh-TW" dirty="0"/>
              <a:t>8</a:t>
            </a:r>
            <a:r>
              <a:rPr lang="zh-TW" altLang="en-US" dirty="0"/>
              <a:t>小時平均濃度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**`AQI_pm10`**: </a:t>
            </a:r>
            <a:r>
              <a:rPr lang="zh-TW" altLang="en-US" dirty="0"/>
              <a:t>懸浮微粒</a:t>
            </a:r>
            <a:r>
              <a:rPr lang="en-US" dirty="0"/>
              <a:t>PM10</a:t>
            </a:r>
            <a:r>
              <a:rPr lang="zh-TW" altLang="en-US" dirty="0"/>
              <a:t>濃度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**`AQI_pm2.5`**: </a:t>
            </a:r>
            <a:r>
              <a:rPr lang="zh-TW" altLang="en-US" dirty="0"/>
              <a:t>細懸浮微粒</a:t>
            </a:r>
            <a:r>
              <a:rPr lang="en-US" dirty="0"/>
              <a:t>PM2.5</a:t>
            </a:r>
            <a:r>
              <a:rPr lang="zh-TW" altLang="en-US" dirty="0"/>
              <a:t>濃度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**`AQI_no2`**: </a:t>
            </a:r>
            <a:r>
              <a:rPr lang="zh-TW" altLang="en-US" dirty="0"/>
              <a:t>二氧化氮濃度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AQI_nox</a:t>
            </a:r>
            <a:r>
              <a:rPr lang="en-US" dirty="0"/>
              <a:t>`**: </a:t>
            </a:r>
            <a:r>
              <a:rPr lang="zh-TW" altLang="en-US" dirty="0"/>
              <a:t>氮氧化物濃度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AQI_no</a:t>
            </a:r>
            <a:r>
              <a:rPr lang="en-US" dirty="0"/>
              <a:t>`**: </a:t>
            </a:r>
            <a:r>
              <a:rPr lang="zh-TW" altLang="en-US" dirty="0"/>
              <a:t>一氧化氮濃度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**`AQI_co_8hr`**: </a:t>
            </a:r>
            <a:r>
              <a:rPr lang="zh-TW" altLang="en-US" dirty="0"/>
              <a:t>一氧化碳</a:t>
            </a:r>
            <a:r>
              <a:rPr lang="en-US" altLang="zh-TW" dirty="0"/>
              <a:t>8</a:t>
            </a:r>
            <a:r>
              <a:rPr lang="zh-TW" altLang="en-US" dirty="0"/>
              <a:t>小時平均濃度 </a:t>
            </a:r>
            <a:r>
              <a:rPr lang="en-US" altLang="zh-TW" dirty="0"/>
              <a:t>(</a:t>
            </a:r>
            <a:r>
              <a:rPr lang="en-US" dirty="0"/>
              <a:t>ppm)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**`AQI_pm2.5_avg`**: PM2.5</a:t>
            </a:r>
            <a:r>
              <a:rPr lang="zh-TW" altLang="en-US" dirty="0"/>
              <a:t>移動平均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**`AQI_pm10_avg`**: PM10</a:t>
            </a:r>
            <a:r>
              <a:rPr lang="zh-TW" altLang="en-US" dirty="0"/>
              <a:t>移動平均 </a:t>
            </a:r>
            <a:r>
              <a:rPr lang="en-US" altLang="zh-TW" dirty="0"/>
              <a:t>(</a:t>
            </a:r>
            <a:r>
              <a:rPr lang="el-GR" dirty="0"/>
              <a:t>μ</a:t>
            </a:r>
            <a:r>
              <a:rPr lang="en-US" dirty="0"/>
              <a:t>g/m³)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**`AQI_so2_avg`**: SO2</a:t>
            </a:r>
            <a:r>
              <a:rPr lang="zh-TW" altLang="en-US" dirty="0"/>
              <a:t>移動平均 </a:t>
            </a:r>
            <a:r>
              <a:rPr lang="en-US" altLang="zh-TW" dirty="0"/>
              <a:t>(</a:t>
            </a:r>
            <a:r>
              <a:rPr lang="en-US" dirty="0"/>
              <a:t>ppb)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#### </a:t>
            </a:r>
            <a:r>
              <a:rPr lang="zh-TW" altLang="en-US" dirty="0"/>
              <a:t>氣象資料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Weather_Tx</a:t>
            </a:r>
            <a:r>
              <a:rPr lang="en-US" dirty="0"/>
              <a:t>`**: </a:t>
            </a:r>
            <a:r>
              <a:rPr lang="zh-TW" altLang="en-US" dirty="0"/>
              <a:t>溫度 </a:t>
            </a:r>
            <a:r>
              <a:rPr lang="en-US" altLang="zh-TW" dirty="0"/>
              <a:t>(°</a:t>
            </a:r>
            <a:r>
              <a:rPr lang="en-US" dirty="0"/>
              <a:t>C)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Weather_RH</a:t>
            </a:r>
            <a:r>
              <a:rPr lang="en-US" dirty="0"/>
              <a:t>`**: </a:t>
            </a:r>
            <a:r>
              <a:rPr lang="zh-TW" altLang="en-US" dirty="0"/>
              <a:t>相對濕度 </a:t>
            </a:r>
            <a:r>
              <a:rPr lang="en-US" altLang="zh-TW" dirty="0"/>
              <a:t>(%)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Weather_WS</a:t>
            </a:r>
            <a:r>
              <a:rPr lang="en-US" dirty="0"/>
              <a:t>`**: </a:t>
            </a:r>
            <a:r>
              <a:rPr lang="zh-TW" altLang="en-US" dirty="0"/>
              <a:t>風速 </a:t>
            </a:r>
            <a:r>
              <a:rPr lang="en-US" altLang="zh-TW" dirty="0"/>
              <a:t>(</a:t>
            </a:r>
            <a:r>
              <a:rPr lang="en-US" dirty="0"/>
              <a:t>m/s)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**`</a:t>
            </a:r>
            <a:r>
              <a:rPr lang="en-US" dirty="0" err="1"/>
              <a:t>Weather_WD</a:t>
            </a:r>
            <a:r>
              <a:rPr lang="en-US" dirty="0"/>
              <a:t>`**: </a:t>
            </a:r>
            <a:r>
              <a:rPr lang="zh-TW" altLang="en-US" dirty="0"/>
              <a:t>風向 </a:t>
            </a:r>
            <a:r>
              <a:rPr lang="en-US" altLang="zh-TW" dirty="0"/>
              <a:t>(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#### </a:t>
            </a:r>
            <a:r>
              <a:rPr lang="zh-TW" altLang="en-US" dirty="0"/>
              <a:t>污染物類別 </a:t>
            </a:r>
            <a:r>
              <a:rPr lang="en-US" altLang="zh-TW" dirty="0"/>
              <a:t>(</a:t>
            </a:r>
            <a:r>
              <a:rPr lang="en-US" dirty="0"/>
              <a:t>One-hot</a:t>
            </a:r>
            <a:r>
              <a:rPr lang="zh-TW" altLang="en-US" dirty="0"/>
              <a:t>編碼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AQI_pollutant_0`**: NA</a:t>
            </a:r>
            <a:r>
              <a:rPr lang="zh-TW" altLang="en-US" dirty="0"/>
              <a:t>值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AQI_pollutant_1`**: </a:t>
            </a:r>
            <a:r>
              <a:rPr lang="zh-TW" altLang="en-US" dirty="0"/>
              <a:t>細懸浮微粒為主要污染物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AQI_pollutant_2`**: </a:t>
            </a:r>
            <a:r>
              <a:rPr lang="zh-TW" altLang="en-US" dirty="0"/>
              <a:t>臭氧八小時為主要污染物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AQI_pollutant_3`**: </a:t>
            </a:r>
            <a:r>
              <a:rPr lang="zh-TW" altLang="en-US" dirty="0"/>
              <a:t>懸浮微粒為主要污染物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AQI_pollutant_4`**: </a:t>
            </a:r>
            <a:r>
              <a:rPr lang="zh-TW" altLang="en-US" dirty="0"/>
              <a:t>二氧化氮為主要污染物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/>
              <a:t>AQI_pollutant_5`**: </a:t>
            </a:r>
            <a:r>
              <a:rPr lang="zh-TW" altLang="en-US" dirty="0"/>
              <a:t>二氧化硫為主要污染物 </a:t>
            </a:r>
            <a:r>
              <a:rPr lang="en-US" altLang="zh-TW" dirty="0"/>
              <a:t>(0/1)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#### </a:t>
            </a:r>
            <a:r>
              <a:rPr lang="zh-TW" altLang="en-US" dirty="0"/>
              <a:t>時間特徵 </a:t>
            </a:r>
            <a:r>
              <a:rPr lang="en-US" altLang="zh-TW" dirty="0"/>
              <a:t>(</a:t>
            </a:r>
            <a:r>
              <a:rPr lang="zh-TW" altLang="en-US" dirty="0"/>
              <a:t>正弦轉換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month_sin</a:t>
            </a:r>
            <a:r>
              <a:rPr lang="en-US" dirty="0"/>
              <a:t>`**: </a:t>
            </a:r>
            <a:r>
              <a:rPr lang="zh-TW" altLang="en-US" dirty="0"/>
              <a:t>月份正弦值 </a:t>
            </a:r>
            <a:r>
              <a:rPr lang="en-US" altLang="zh-TW" dirty="0"/>
              <a:t>(-1~1)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hour_sin</a:t>
            </a:r>
            <a:r>
              <a:rPr lang="en-US" dirty="0"/>
              <a:t>`**: </a:t>
            </a:r>
            <a:r>
              <a:rPr lang="zh-TW" altLang="en-US" dirty="0"/>
              <a:t>小時正弦值 </a:t>
            </a:r>
            <a:r>
              <a:rPr lang="en-US" altLang="zh-TW" dirty="0"/>
              <a:t>(-1~1)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 **`</a:t>
            </a:r>
            <a:r>
              <a:rPr lang="en-US" dirty="0" err="1"/>
              <a:t>day_sin</a:t>
            </a:r>
            <a:r>
              <a:rPr lang="en-US" dirty="0"/>
              <a:t>`**: </a:t>
            </a:r>
            <a:r>
              <a:rPr lang="zh-TW" altLang="en-US" dirty="0"/>
              <a:t>日期正弦值 </a:t>
            </a:r>
            <a:r>
              <a:rPr lang="en-US" altLang="zh-TW" dirty="0"/>
              <a:t>(-1~1)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來源</a:t>
            </a:r>
            <a:r>
              <a:rPr lang="en-US" altLang="zh-TW" dirty="0"/>
              <a:t>: </a:t>
            </a:r>
            <a:r>
              <a:rPr lang="zh-TW" altLang="en-US" dirty="0"/>
              <a:t>「空氣品質指標</a:t>
            </a:r>
            <a:r>
              <a:rPr lang="en-US" altLang="zh-TW" dirty="0"/>
              <a:t>(</a:t>
            </a:r>
            <a:r>
              <a:rPr lang="en-US" dirty="0"/>
              <a:t>AQI)</a:t>
            </a:r>
            <a:r>
              <a:rPr lang="zh-TW" altLang="en-US" dirty="0"/>
              <a:t>歷史資料」</a:t>
            </a:r>
            <a:r>
              <a:rPr lang="en-US" altLang="zh-TW" dirty="0"/>
              <a:t>(</a:t>
            </a:r>
            <a:r>
              <a:rPr lang="zh-TW" altLang="en-US" dirty="0"/>
              <a:t>資料集代碼</a:t>
            </a:r>
            <a:r>
              <a:rPr lang="en-US" dirty="0"/>
              <a:t>AQX_P_488) </a:t>
            </a:r>
            <a:r>
              <a:rPr lang="zh-TW" altLang="en-US" dirty="0"/>
              <a:t>環境資料開放平臺 </a:t>
            </a:r>
            <a:r>
              <a:rPr lang="en-US" dirty="0" err="1"/>
              <a:t>data.moenv.gov.tw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2.2 </a:t>
            </a:r>
            <a:r>
              <a:rPr lang="zh-TW" altLang="en-US" dirty="0"/>
              <a:t>藉由模型找出不同測站的汙染物與空氣品質及時間的關係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>
          <a:extLst>
            <a:ext uri="{FF2B5EF4-FFF2-40B4-BE49-F238E27FC236}">
              <a16:creationId xmlns:a16="http://schemas.microsoft.com/office/drawing/2014/main" id="{E1B32E0B-EB09-0F63-4D79-41D543B2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>
            <a:extLst>
              <a:ext uri="{FF2B5EF4-FFF2-40B4-BE49-F238E27FC236}">
                <a16:creationId xmlns:a16="http://schemas.microsoft.com/office/drawing/2014/main" id="{CCCA1E3B-D0C2-D5E9-9D90-1FD20298D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>
            <a:extLst>
              <a:ext uri="{FF2B5EF4-FFF2-40B4-BE49-F238E27FC236}">
                <a16:creationId xmlns:a16="http://schemas.microsoft.com/office/drawing/2014/main" id="{3D6D5765-3F20-8B84-7895-6573E5E61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77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" name="Google Shape;10;p2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 rot="10800000">
            <a:off x="711299" y="4"/>
            <a:ext cx="7721361" cy="453231"/>
            <a:chOff x="713261" y="4150779"/>
            <a:chExt cx="7721361" cy="453231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23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0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85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2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35" name="Google Shape;135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" name="Google Shape;156;p2"/>
          <p:cNvGrpSpPr/>
          <p:nvPr/>
        </p:nvGrpSpPr>
        <p:grpSpPr>
          <a:xfrm>
            <a:off x="711324" y="4690279"/>
            <a:ext cx="7721361" cy="453231"/>
            <a:chOff x="713261" y="4150779"/>
            <a:chExt cx="7721361" cy="453231"/>
          </a:xfrm>
        </p:grpSpPr>
        <p:grpSp>
          <p:nvGrpSpPr>
            <p:cNvPr id="157" name="Google Shape;157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58" name="Google Shape;158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23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0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85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2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89" name="Google Shape;189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" name="Google Shape;210;p2"/>
          <p:cNvSpPr txBox="1">
            <a:spLocks noGrp="1"/>
          </p:cNvSpPr>
          <p:nvPr>
            <p:ph type="ctrTitle"/>
          </p:nvPr>
        </p:nvSpPr>
        <p:spPr>
          <a:xfrm>
            <a:off x="713225" y="15704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"/>
          <p:cNvSpPr txBox="1">
            <a:spLocks noGrp="1"/>
          </p:cNvSpPr>
          <p:nvPr>
            <p:ph type="subTitle" idx="1"/>
          </p:nvPr>
        </p:nvSpPr>
        <p:spPr>
          <a:xfrm>
            <a:off x="713225" y="3180500"/>
            <a:ext cx="7721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1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593" name="Google Shape;1593;p17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5" name="Google Shape;168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17"/>
          <p:cNvSpPr txBox="1">
            <a:spLocks noGrp="1"/>
          </p:cNvSpPr>
          <p:nvPr>
            <p:ph type="subTitle" idx="1"/>
          </p:nvPr>
        </p:nvSpPr>
        <p:spPr>
          <a:xfrm>
            <a:off x="5018337" y="2390225"/>
            <a:ext cx="3356400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7"/>
          <p:cNvSpPr txBox="1">
            <a:spLocks noGrp="1"/>
          </p:cNvSpPr>
          <p:nvPr>
            <p:ph type="subTitle" idx="2"/>
          </p:nvPr>
        </p:nvSpPr>
        <p:spPr>
          <a:xfrm>
            <a:off x="769262" y="2390225"/>
            <a:ext cx="3356400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17"/>
          <p:cNvSpPr txBox="1">
            <a:spLocks noGrp="1"/>
          </p:cNvSpPr>
          <p:nvPr>
            <p:ph type="subTitle" idx="3"/>
          </p:nvPr>
        </p:nvSpPr>
        <p:spPr>
          <a:xfrm>
            <a:off x="769262" y="1893875"/>
            <a:ext cx="335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689" name="Google Shape;1689;p17"/>
          <p:cNvSpPr txBox="1">
            <a:spLocks noGrp="1"/>
          </p:cNvSpPr>
          <p:nvPr>
            <p:ph type="subTitle" idx="4"/>
          </p:nvPr>
        </p:nvSpPr>
        <p:spPr>
          <a:xfrm>
            <a:off x="5018338" y="1893875"/>
            <a:ext cx="335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grpSp>
        <p:nvGrpSpPr>
          <p:cNvPr id="1690" name="Google Shape;1690;p17"/>
          <p:cNvGrpSpPr/>
          <p:nvPr/>
        </p:nvGrpSpPr>
        <p:grpSpPr>
          <a:xfrm>
            <a:off x="7980795" y="-22"/>
            <a:ext cx="1163258" cy="567589"/>
            <a:chOff x="6180480" y="488520"/>
            <a:chExt cx="1135440" cy="1204560"/>
          </a:xfrm>
        </p:grpSpPr>
        <p:sp>
          <p:nvSpPr>
            <p:cNvPr id="1691" name="Google Shape;1691;p17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7076520" y="794880"/>
              <a:ext cx="90360" cy="368280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7225920" y="488520"/>
              <a:ext cx="90000" cy="306360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6180480" y="136965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9" name="Google Shape;1699;p17"/>
          <p:cNvGrpSpPr/>
          <p:nvPr/>
        </p:nvGrpSpPr>
        <p:grpSpPr>
          <a:xfrm>
            <a:off x="54322" y="4610065"/>
            <a:ext cx="1469010" cy="542687"/>
            <a:chOff x="4687560" y="2019390"/>
            <a:chExt cx="1433880" cy="1549650"/>
          </a:xfrm>
        </p:grpSpPr>
        <p:sp>
          <p:nvSpPr>
            <p:cNvPr id="1700" name="Google Shape;1700;p17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6031440" y="201939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2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249" name="Google Shape;2249;p22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2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2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2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2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2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2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2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2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2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2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2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2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2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2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2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2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2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2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2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2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2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2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2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2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2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2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2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2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2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2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2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2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2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2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2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2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2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2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2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2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2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2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2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2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2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2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2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2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2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2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2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2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1" name="Google Shape;2341;p22"/>
          <p:cNvGrpSpPr/>
          <p:nvPr/>
        </p:nvGrpSpPr>
        <p:grpSpPr>
          <a:xfrm rot="10800000" flipH="1">
            <a:off x="-25" y="539501"/>
            <a:ext cx="713204" cy="4057299"/>
            <a:chOff x="-17" y="539499"/>
            <a:chExt cx="453231" cy="4057299"/>
          </a:xfrm>
        </p:grpSpPr>
        <p:sp>
          <p:nvSpPr>
            <p:cNvPr id="2342" name="Google Shape;2342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22"/>
          <p:cNvGrpSpPr/>
          <p:nvPr/>
        </p:nvGrpSpPr>
        <p:grpSpPr>
          <a:xfrm>
            <a:off x="-12" y="539500"/>
            <a:ext cx="499460" cy="4057299"/>
            <a:chOff x="-17" y="539499"/>
            <a:chExt cx="453231" cy="4057299"/>
          </a:xfrm>
        </p:grpSpPr>
        <p:sp>
          <p:nvSpPr>
            <p:cNvPr id="2373" name="Google Shape;2373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3" name="Google Shape;2403;p22"/>
          <p:cNvGrpSpPr/>
          <p:nvPr/>
        </p:nvGrpSpPr>
        <p:grpSpPr>
          <a:xfrm flipH="1">
            <a:off x="8430796" y="543100"/>
            <a:ext cx="713204" cy="4057299"/>
            <a:chOff x="-17" y="539499"/>
            <a:chExt cx="453231" cy="4057299"/>
          </a:xfrm>
        </p:grpSpPr>
        <p:sp>
          <p:nvSpPr>
            <p:cNvPr id="2404" name="Google Shape;2404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4" name="Google Shape;2434;p22"/>
          <p:cNvGrpSpPr/>
          <p:nvPr/>
        </p:nvGrpSpPr>
        <p:grpSpPr>
          <a:xfrm rot="10800000">
            <a:off x="8644526" y="543101"/>
            <a:ext cx="499460" cy="4057299"/>
            <a:chOff x="-17" y="539499"/>
            <a:chExt cx="453231" cy="4057299"/>
          </a:xfrm>
        </p:grpSpPr>
        <p:sp>
          <p:nvSpPr>
            <p:cNvPr id="2435" name="Google Shape;2435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6" name="Google Shape;2466;p2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467" name="Google Shape;2467;p23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3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3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9" name="Google Shape;2559;p23"/>
          <p:cNvGrpSpPr/>
          <p:nvPr/>
        </p:nvGrpSpPr>
        <p:grpSpPr>
          <a:xfrm>
            <a:off x="7980795" y="4448478"/>
            <a:ext cx="1163258" cy="618818"/>
            <a:chOff x="6180480" y="488520"/>
            <a:chExt cx="1135440" cy="1313280"/>
          </a:xfrm>
        </p:grpSpPr>
        <p:sp>
          <p:nvSpPr>
            <p:cNvPr id="2560" name="Google Shape;2560;p23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7076520" y="794880"/>
              <a:ext cx="90360" cy="368280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7225920" y="488520"/>
              <a:ext cx="90000" cy="306360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8" name="Google Shape;2568;p23"/>
          <p:cNvGrpSpPr/>
          <p:nvPr/>
        </p:nvGrpSpPr>
        <p:grpSpPr>
          <a:xfrm>
            <a:off x="54301" y="23066"/>
            <a:ext cx="1469010" cy="516564"/>
            <a:chOff x="4687560" y="1801800"/>
            <a:chExt cx="1433880" cy="1767240"/>
          </a:xfrm>
        </p:grpSpPr>
        <p:sp>
          <p:nvSpPr>
            <p:cNvPr id="2569" name="Google Shape;2569;p23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6031440" y="180180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14" name="Google Shape;214;p3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3"/>
          <p:cNvGrpSpPr/>
          <p:nvPr/>
        </p:nvGrpSpPr>
        <p:grpSpPr>
          <a:xfrm flipH="1">
            <a:off x="122025" y="4917447"/>
            <a:ext cx="4420450" cy="226056"/>
            <a:chOff x="122000" y="4917447"/>
            <a:chExt cx="4420450" cy="226056"/>
          </a:xfrm>
        </p:grpSpPr>
        <p:sp>
          <p:nvSpPr>
            <p:cNvPr id="307" name="Google Shape;307;p3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"/>
          <p:cNvGrpSpPr/>
          <p:nvPr/>
        </p:nvGrpSpPr>
        <p:grpSpPr>
          <a:xfrm flipH="1">
            <a:off x="4601525" y="4884626"/>
            <a:ext cx="4420450" cy="258877"/>
            <a:chOff x="4601500" y="4884626"/>
            <a:chExt cx="4420450" cy="258877"/>
          </a:xfrm>
        </p:grpSpPr>
        <p:sp>
          <p:nvSpPr>
            <p:cNvPr id="323" name="Google Shape;323;p3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3"/>
          <p:cNvGrpSpPr/>
          <p:nvPr/>
        </p:nvGrpSpPr>
        <p:grpSpPr>
          <a:xfrm>
            <a:off x="122000" y="4884626"/>
            <a:ext cx="8899950" cy="258877"/>
            <a:chOff x="122000" y="4884626"/>
            <a:chExt cx="8899950" cy="258877"/>
          </a:xfrm>
        </p:grpSpPr>
        <p:grpSp>
          <p:nvGrpSpPr>
            <p:cNvPr id="339" name="Google Shape;339;p3"/>
            <p:cNvGrpSpPr/>
            <p:nvPr/>
          </p:nvGrpSpPr>
          <p:grpSpPr>
            <a:xfrm>
              <a:off x="122000" y="4917447"/>
              <a:ext cx="4420450" cy="226056"/>
              <a:chOff x="122000" y="4917447"/>
              <a:chExt cx="4420450" cy="226056"/>
            </a:xfrm>
          </p:grpSpPr>
          <p:sp>
            <p:nvSpPr>
              <p:cNvPr id="340" name="Google Shape;340;p3"/>
              <p:cNvSpPr/>
              <p:nvPr/>
            </p:nvSpPr>
            <p:spPr>
              <a:xfrm>
                <a:off x="122000" y="5120767"/>
                <a:ext cx="239400" cy="2273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420441" y="5093416"/>
                <a:ext cx="239400" cy="5008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719241" y="5077403"/>
                <a:ext cx="239400" cy="6609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1018042" y="5048825"/>
                <a:ext cx="239400" cy="946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1316483" y="5020539"/>
                <a:ext cx="239760" cy="12296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1615283" y="5009493"/>
                <a:ext cx="239400" cy="13400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2212525" y="4988980"/>
                <a:ext cx="239400" cy="15452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2809766" y="4980623"/>
                <a:ext cx="239400" cy="16287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108567" y="4966948"/>
                <a:ext cx="239400" cy="1765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407008" y="4938486"/>
                <a:ext cx="239400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705808" y="4945207"/>
                <a:ext cx="239400" cy="19829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4004609" y="4929545"/>
                <a:ext cx="239400" cy="21395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4303050" y="4917447"/>
                <a:ext cx="239400" cy="22605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1914084" y="5026208"/>
                <a:ext cx="239400" cy="1172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2510966" y="5013584"/>
                <a:ext cx="239400" cy="1299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p3"/>
            <p:cNvGrpSpPr/>
            <p:nvPr/>
          </p:nvGrpSpPr>
          <p:grpSpPr>
            <a:xfrm>
              <a:off x="4601500" y="4884626"/>
              <a:ext cx="4420450" cy="258877"/>
              <a:chOff x="4601500" y="4884626"/>
              <a:chExt cx="4420450" cy="258877"/>
            </a:xfrm>
          </p:grpSpPr>
          <p:sp>
            <p:nvSpPr>
              <p:cNvPr id="356" name="Google Shape;356;p3"/>
              <p:cNvSpPr/>
              <p:nvPr/>
            </p:nvSpPr>
            <p:spPr>
              <a:xfrm flipH="1">
                <a:off x="8782550" y="5120767"/>
                <a:ext cx="239400" cy="2273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flipH="1">
                <a:off x="8484109" y="5093416"/>
                <a:ext cx="239400" cy="5008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flipH="1">
                <a:off x="8185309" y="5077403"/>
                <a:ext cx="239400" cy="6609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flipH="1">
                <a:off x="7886508" y="5048825"/>
                <a:ext cx="239400" cy="946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flipH="1">
                <a:off x="7587707" y="5020539"/>
                <a:ext cx="239760" cy="12296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flipH="1">
                <a:off x="7289267" y="5009493"/>
                <a:ext cx="239400" cy="13400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flipH="1">
                <a:off x="6692025" y="4988980"/>
                <a:ext cx="239400" cy="15452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flipH="1">
                <a:off x="6094784" y="4980623"/>
                <a:ext cx="239400" cy="16287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flipH="1">
                <a:off x="5795983" y="4966948"/>
                <a:ext cx="239400" cy="1765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flipH="1">
                <a:off x="5497542" y="4938486"/>
                <a:ext cx="239400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flipH="1">
                <a:off x="5198742" y="4945207"/>
                <a:ext cx="239400" cy="19829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flipH="1">
                <a:off x="4899941" y="4929545"/>
                <a:ext cx="239400" cy="21395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flipH="1">
                <a:off x="4601500" y="4884626"/>
                <a:ext cx="239400" cy="25887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flipH="1">
                <a:off x="6990466" y="5026208"/>
                <a:ext cx="239400" cy="1172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6393584" y="5013584"/>
                <a:ext cx="239400" cy="1299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1" name="Google Shape;371;p3"/>
          <p:cNvSpPr txBox="1">
            <a:spLocks noGrp="1"/>
          </p:cNvSpPr>
          <p:nvPr>
            <p:ph type="title"/>
          </p:nvPr>
        </p:nvSpPr>
        <p:spPr>
          <a:xfrm>
            <a:off x="713225" y="2121000"/>
            <a:ext cx="77175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title" idx="2" hasCustomPrompt="1"/>
          </p:nvPr>
        </p:nvSpPr>
        <p:spPr>
          <a:xfrm>
            <a:off x="3574350" y="539500"/>
            <a:ext cx="1652100" cy="1660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3"/>
          <p:cNvSpPr txBox="1">
            <a:spLocks noGrp="1"/>
          </p:cNvSpPr>
          <p:nvPr>
            <p:ph type="subTitle" idx="1"/>
          </p:nvPr>
        </p:nvSpPr>
        <p:spPr>
          <a:xfrm>
            <a:off x="713225" y="3630750"/>
            <a:ext cx="7717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480" name="Google Shape;480;p5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2" name="Google Shape;57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"/>
          <p:cNvSpPr txBox="1">
            <a:spLocks noGrp="1"/>
          </p:cNvSpPr>
          <p:nvPr>
            <p:ph type="subTitle" idx="1"/>
          </p:nvPr>
        </p:nvSpPr>
        <p:spPr>
          <a:xfrm>
            <a:off x="5194834" y="3542825"/>
            <a:ext cx="32292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4" name="Google Shape;574;p5"/>
          <p:cNvSpPr txBox="1">
            <a:spLocks noGrp="1"/>
          </p:cNvSpPr>
          <p:nvPr>
            <p:ph type="subTitle" idx="2"/>
          </p:nvPr>
        </p:nvSpPr>
        <p:spPr>
          <a:xfrm>
            <a:off x="720300" y="3542825"/>
            <a:ext cx="32292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5" name="Google Shape;575;p5"/>
          <p:cNvSpPr txBox="1">
            <a:spLocks noGrp="1"/>
          </p:cNvSpPr>
          <p:nvPr>
            <p:ph type="subTitle" idx="3"/>
          </p:nvPr>
        </p:nvSpPr>
        <p:spPr>
          <a:xfrm>
            <a:off x="5194825" y="3122525"/>
            <a:ext cx="322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576" name="Google Shape;576;p5"/>
          <p:cNvSpPr txBox="1">
            <a:spLocks noGrp="1"/>
          </p:cNvSpPr>
          <p:nvPr>
            <p:ph type="subTitle" idx="4"/>
          </p:nvPr>
        </p:nvSpPr>
        <p:spPr>
          <a:xfrm>
            <a:off x="720000" y="3122525"/>
            <a:ext cx="322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"/>
          <p:cNvSpPr>
            <a:spLocks noGrp="1"/>
          </p:cNvSpPr>
          <p:nvPr>
            <p:ph type="pic" idx="2"/>
          </p:nvPr>
        </p:nvSpPr>
        <p:spPr>
          <a:xfrm>
            <a:off x="5791200" y="0"/>
            <a:ext cx="3352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2" name="Google Shape;682;p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683" name="Google Shape;683;p7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7"/>
          <p:cNvGrpSpPr/>
          <p:nvPr/>
        </p:nvGrpSpPr>
        <p:grpSpPr>
          <a:xfrm>
            <a:off x="171178" y="4694360"/>
            <a:ext cx="398326" cy="275215"/>
            <a:chOff x="4089960" y="2589480"/>
            <a:chExt cx="388800" cy="785880"/>
          </a:xfrm>
        </p:grpSpPr>
        <p:sp>
          <p:nvSpPr>
            <p:cNvPr id="776" name="Google Shape;776;p7"/>
            <p:cNvSpPr/>
            <p:nvPr/>
          </p:nvSpPr>
          <p:spPr>
            <a:xfrm>
              <a:off x="4089960" y="2835360"/>
              <a:ext cx="90360" cy="540000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388760" y="2589480"/>
              <a:ext cx="90000" cy="420480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239360" y="2835360"/>
              <a:ext cx="90360" cy="174600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7"/>
          <p:cNvGrpSpPr/>
          <p:nvPr/>
        </p:nvGrpSpPr>
        <p:grpSpPr>
          <a:xfrm>
            <a:off x="171178" y="107035"/>
            <a:ext cx="398326" cy="337999"/>
            <a:chOff x="4538160" y="2589480"/>
            <a:chExt cx="388800" cy="965160"/>
          </a:xfrm>
        </p:grpSpPr>
        <p:sp>
          <p:nvSpPr>
            <p:cNvPr id="780" name="Google Shape;780;p7"/>
            <p:cNvSpPr/>
            <p:nvPr/>
          </p:nvSpPr>
          <p:spPr>
            <a:xfrm>
              <a:off x="4538160" y="2589480"/>
              <a:ext cx="90000" cy="96516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60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7"/>
          <p:cNvSpPr txBox="1">
            <a:spLocks noGrp="1"/>
          </p:cNvSpPr>
          <p:nvPr>
            <p:ph type="subTitle" idx="1"/>
          </p:nvPr>
        </p:nvSpPr>
        <p:spPr>
          <a:xfrm>
            <a:off x="720000" y="1407525"/>
            <a:ext cx="4160700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➔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787" name="Google Shape;787;p8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9" name="Google Shape;879;p8"/>
          <p:cNvSpPr txBox="1">
            <a:spLocks noGrp="1"/>
          </p:cNvSpPr>
          <p:nvPr>
            <p:ph type="title"/>
          </p:nvPr>
        </p:nvSpPr>
        <p:spPr>
          <a:xfrm>
            <a:off x="713250" y="1773450"/>
            <a:ext cx="7717500" cy="15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9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882" name="Google Shape;882;p9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9"/>
          <p:cNvSpPr txBox="1">
            <a:spLocks noGrp="1"/>
          </p:cNvSpPr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14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204" name="Google Shape;1204;p14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14"/>
          <p:cNvSpPr/>
          <p:nvPr/>
        </p:nvSpPr>
        <p:spPr>
          <a:xfrm>
            <a:off x="8563634" y="710541"/>
            <a:ext cx="63179" cy="41638"/>
          </a:xfrm>
          <a:custGeom>
            <a:avLst/>
            <a:gdLst/>
            <a:ahLst/>
            <a:cxnLst/>
            <a:rect l="l" t="t" r="r" b="b"/>
            <a:pathLst>
              <a:path w="250" h="482" extrusionOk="0">
                <a:moveTo>
                  <a:pt x="0" y="0"/>
                </a:moveTo>
                <a:lnTo>
                  <a:pt x="250" y="0"/>
                </a:lnTo>
                <a:lnTo>
                  <a:pt x="250" y="482"/>
                </a:lnTo>
                <a:lnTo>
                  <a:pt x="0" y="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4"/>
          <p:cNvSpPr/>
          <p:nvPr/>
        </p:nvSpPr>
        <p:spPr>
          <a:xfrm>
            <a:off x="8975951" y="687186"/>
            <a:ext cx="63431" cy="88372"/>
          </a:xfrm>
          <a:custGeom>
            <a:avLst/>
            <a:gdLst/>
            <a:ahLst/>
            <a:cxnLst/>
            <a:rect l="l" t="t" r="r" b="b"/>
            <a:pathLst>
              <a:path w="251" h="1023" extrusionOk="0">
                <a:moveTo>
                  <a:pt x="0" y="0"/>
                </a:moveTo>
                <a:lnTo>
                  <a:pt x="251" y="0"/>
                </a:lnTo>
                <a:lnTo>
                  <a:pt x="251" y="1023"/>
                </a:lnTo>
                <a:lnTo>
                  <a:pt x="0" y="10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4"/>
          <p:cNvSpPr/>
          <p:nvPr/>
        </p:nvSpPr>
        <p:spPr>
          <a:xfrm>
            <a:off x="8871327" y="701008"/>
            <a:ext cx="63179" cy="60729"/>
          </a:xfrm>
          <a:custGeom>
            <a:avLst/>
            <a:gdLst/>
            <a:ahLst/>
            <a:cxnLst/>
            <a:rect l="l" t="t" r="r" b="b"/>
            <a:pathLst>
              <a:path w="250" h="703" extrusionOk="0">
                <a:moveTo>
                  <a:pt x="0" y="0"/>
                </a:moveTo>
                <a:lnTo>
                  <a:pt x="250" y="0"/>
                </a:lnTo>
                <a:lnTo>
                  <a:pt x="250" y="703"/>
                </a:lnTo>
                <a:lnTo>
                  <a:pt x="0" y="7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4"/>
          <p:cNvSpPr/>
          <p:nvPr/>
        </p:nvSpPr>
        <p:spPr>
          <a:xfrm>
            <a:off x="9080828" y="694615"/>
            <a:ext cx="63179" cy="73514"/>
          </a:xfrm>
          <a:custGeom>
            <a:avLst/>
            <a:gdLst/>
            <a:ahLst/>
            <a:cxnLst/>
            <a:rect l="l" t="t" r="r" b="b"/>
            <a:pathLst>
              <a:path w="250" h="851" extrusionOk="0">
                <a:moveTo>
                  <a:pt x="0" y="0"/>
                </a:moveTo>
                <a:lnTo>
                  <a:pt x="250" y="0"/>
                </a:lnTo>
                <a:lnTo>
                  <a:pt x="250" y="851"/>
                </a:lnTo>
                <a:lnTo>
                  <a:pt x="0" y="8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4"/>
          <p:cNvSpPr/>
          <p:nvPr/>
        </p:nvSpPr>
        <p:spPr>
          <a:xfrm>
            <a:off x="8766450" y="656865"/>
            <a:ext cx="63179" cy="149014"/>
          </a:xfrm>
          <a:custGeom>
            <a:avLst/>
            <a:gdLst/>
            <a:ahLst/>
            <a:cxnLst/>
            <a:rect l="l" t="t" r="r" b="b"/>
            <a:pathLst>
              <a:path w="250" h="1725" extrusionOk="0">
                <a:moveTo>
                  <a:pt x="0" y="0"/>
                </a:moveTo>
                <a:lnTo>
                  <a:pt x="250" y="0"/>
                </a:lnTo>
                <a:lnTo>
                  <a:pt x="250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4"/>
          <p:cNvSpPr/>
          <p:nvPr/>
        </p:nvSpPr>
        <p:spPr>
          <a:xfrm>
            <a:off x="524121" y="680926"/>
            <a:ext cx="63179" cy="100898"/>
          </a:xfrm>
          <a:custGeom>
            <a:avLst/>
            <a:gdLst/>
            <a:ahLst/>
            <a:cxnLst/>
            <a:rect l="l" t="t" r="r" b="b"/>
            <a:pathLst>
              <a:path w="250" h="1168" extrusionOk="0">
                <a:moveTo>
                  <a:pt x="0" y="0"/>
                </a:moveTo>
                <a:lnTo>
                  <a:pt x="250" y="0"/>
                </a:lnTo>
                <a:lnTo>
                  <a:pt x="250" y="1168"/>
                </a:lnTo>
                <a:lnTo>
                  <a:pt x="0" y="1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4"/>
          <p:cNvSpPr/>
          <p:nvPr/>
        </p:nvSpPr>
        <p:spPr>
          <a:xfrm>
            <a:off x="314367" y="698419"/>
            <a:ext cx="63179" cy="65912"/>
          </a:xfrm>
          <a:custGeom>
            <a:avLst/>
            <a:gdLst/>
            <a:ahLst/>
            <a:cxnLst/>
            <a:rect l="l" t="t" r="r" b="b"/>
            <a:pathLst>
              <a:path w="250" h="763" extrusionOk="0">
                <a:moveTo>
                  <a:pt x="0" y="0"/>
                </a:moveTo>
                <a:lnTo>
                  <a:pt x="250" y="0"/>
                </a:lnTo>
                <a:lnTo>
                  <a:pt x="250" y="763"/>
                </a:lnTo>
                <a:lnTo>
                  <a:pt x="0" y="7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4"/>
          <p:cNvSpPr/>
          <p:nvPr/>
        </p:nvSpPr>
        <p:spPr>
          <a:xfrm>
            <a:off x="104613" y="698462"/>
            <a:ext cx="63431" cy="65825"/>
          </a:xfrm>
          <a:custGeom>
            <a:avLst/>
            <a:gdLst/>
            <a:ahLst/>
            <a:cxnLst/>
            <a:rect l="l" t="t" r="r" b="b"/>
            <a:pathLst>
              <a:path w="251" h="762" extrusionOk="0">
                <a:moveTo>
                  <a:pt x="0" y="0"/>
                </a:moveTo>
                <a:lnTo>
                  <a:pt x="251" y="0"/>
                </a:lnTo>
                <a:lnTo>
                  <a:pt x="251" y="762"/>
                </a:lnTo>
                <a:lnTo>
                  <a:pt x="0" y="7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14"/>
          <p:cNvSpPr/>
          <p:nvPr/>
        </p:nvSpPr>
        <p:spPr>
          <a:xfrm>
            <a:off x="209490" y="676348"/>
            <a:ext cx="63179" cy="110054"/>
          </a:xfrm>
          <a:custGeom>
            <a:avLst/>
            <a:gdLst/>
            <a:ahLst/>
            <a:cxnLst/>
            <a:rect l="l" t="t" r="r" b="b"/>
            <a:pathLst>
              <a:path w="250" h="1274" extrusionOk="0">
                <a:moveTo>
                  <a:pt x="0" y="0"/>
                </a:moveTo>
                <a:lnTo>
                  <a:pt x="250" y="0"/>
                </a:lnTo>
                <a:lnTo>
                  <a:pt x="250" y="1274"/>
                </a:lnTo>
                <a:lnTo>
                  <a:pt x="0" y="12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14"/>
          <p:cNvSpPr/>
          <p:nvPr/>
        </p:nvSpPr>
        <p:spPr>
          <a:xfrm>
            <a:off x="8661573" y="718328"/>
            <a:ext cx="63179" cy="26088"/>
          </a:xfrm>
          <a:custGeom>
            <a:avLst/>
            <a:gdLst/>
            <a:ahLst/>
            <a:cxnLst/>
            <a:rect l="l" t="t" r="r" b="b"/>
            <a:pathLst>
              <a:path w="250" h="302" extrusionOk="0">
                <a:moveTo>
                  <a:pt x="0" y="0"/>
                </a:moveTo>
                <a:lnTo>
                  <a:pt x="250" y="0"/>
                </a:lnTo>
                <a:lnTo>
                  <a:pt x="250" y="302"/>
                </a:lnTo>
                <a:lnTo>
                  <a:pt x="0" y="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4"/>
          <p:cNvSpPr/>
          <p:nvPr/>
        </p:nvSpPr>
        <p:spPr>
          <a:xfrm>
            <a:off x="419244" y="720922"/>
            <a:ext cx="63179" cy="20905"/>
          </a:xfrm>
          <a:custGeom>
            <a:avLst/>
            <a:gdLst/>
            <a:ahLst/>
            <a:cxnLst/>
            <a:rect l="l" t="t" r="r" b="b"/>
            <a:pathLst>
              <a:path w="250" h="242" extrusionOk="0">
                <a:moveTo>
                  <a:pt x="0" y="0"/>
                </a:moveTo>
                <a:lnTo>
                  <a:pt x="250" y="0"/>
                </a:lnTo>
                <a:lnTo>
                  <a:pt x="250" y="242"/>
                </a:lnTo>
                <a:lnTo>
                  <a:pt x="0" y="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2100" rIns="90000" bIns="421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4"/>
          <p:cNvSpPr/>
          <p:nvPr/>
        </p:nvSpPr>
        <p:spPr>
          <a:xfrm>
            <a:off x="-11" y="649568"/>
            <a:ext cx="63179" cy="163613"/>
          </a:xfrm>
          <a:custGeom>
            <a:avLst/>
            <a:gdLst/>
            <a:ahLst/>
            <a:cxnLst/>
            <a:rect l="l" t="t" r="r" b="b"/>
            <a:pathLst>
              <a:path w="250" h="1894" extrusionOk="0">
                <a:moveTo>
                  <a:pt x="0" y="0"/>
                </a:moveTo>
                <a:lnTo>
                  <a:pt x="250" y="0"/>
                </a:lnTo>
                <a:lnTo>
                  <a:pt x="250" y="1894"/>
                </a:lnTo>
                <a:lnTo>
                  <a:pt x="0" y="18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7" name="Google Shape;1467;p16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468" name="Google Shape;1468;p16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6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6"/>
          <p:cNvSpPr txBox="1">
            <a:spLocks noGrp="1"/>
          </p:cNvSpPr>
          <p:nvPr>
            <p:ph type="subTitle" idx="1"/>
          </p:nvPr>
        </p:nvSpPr>
        <p:spPr>
          <a:xfrm>
            <a:off x="1497964" y="1827108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16"/>
          <p:cNvSpPr txBox="1">
            <a:spLocks noGrp="1"/>
          </p:cNvSpPr>
          <p:nvPr>
            <p:ph type="subTitle" idx="2"/>
          </p:nvPr>
        </p:nvSpPr>
        <p:spPr>
          <a:xfrm>
            <a:off x="1497964" y="3403253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16"/>
          <p:cNvSpPr txBox="1">
            <a:spLocks noGrp="1"/>
          </p:cNvSpPr>
          <p:nvPr>
            <p:ph type="subTitle" idx="3"/>
          </p:nvPr>
        </p:nvSpPr>
        <p:spPr>
          <a:xfrm>
            <a:off x="5350614" y="1827110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16"/>
          <p:cNvSpPr txBox="1">
            <a:spLocks noGrp="1"/>
          </p:cNvSpPr>
          <p:nvPr>
            <p:ph type="subTitle" idx="4"/>
          </p:nvPr>
        </p:nvSpPr>
        <p:spPr>
          <a:xfrm>
            <a:off x="5350614" y="3403250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16"/>
          <p:cNvSpPr txBox="1">
            <a:spLocks noGrp="1"/>
          </p:cNvSpPr>
          <p:nvPr>
            <p:ph type="title" idx="5" hasCustomPrompt="1"/>
          </p:nvPr>
        </p:nvSpPr>
        <p:spPr>
          <a:xfrm>
            <a:off x="737886" y="15878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16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6" name="Google Shape;1566;p16"/>
          <p:cNvSpPr txBox="1">
            <a:spLocks noGrp="1"/>
          </p:cNvSpPr>
          <p:nvPr>
            <p:ph type="title" idx="6" hasCustomPrompt="1"/>
          </p:nvPr>
        </p:nvSpPr>
        <p:spPr>
          <a:xfrm>
            <a:off x="4590537" y="15878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16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7" name="Google Shape;1567;p16"/>
          <p:cNvSpPr txBox="1">
            <a:spLocks noGrp="1"/>
          </p:cNvSpPr>
          <p:nvPr>
            <p:ph type="title" idx="7" hasCustomPrompt="1"/>
          </p:nvPr>
        </p:nvSpPr>
        <p:spPr>
          <a:xfrm>
            <a:off x="737886" y="31673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16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8" name="Google Shape;1568;p16"/>
          <p:cNvSpPr txBox="1">
            <a:spLocks noGrp="1"/>
          </p:cNvSpPr>
          <p:nvPr>
            <p:ph type="title" idx="8" hasCustomPrompt="1"/>
          </p:nvPr>
        </p:nvSpPr>
        <p:spPr>
          <a:xfrm>
            <a:off x="4590536" y="31673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16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9" name="Google Shape;1569;p16"/>
          <p:cNvSpPr txBox="1">
            <a:spLocks noGrp="1"/>
          </p:cNvSpPr>
          <p:nvPr>
            <p:ph type="subTitle" idx="9"/>
          </p:nvPr>
        </p:nvSpPr>
        <p:spPr>
          <a:xfrm>
            <a:off x="1497964" y="1511625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570" name="Google Shape;1570;p16"/>
          <p:cNvSpPr txBox="1">
            <a:spLocks noGrp="1"/>
          </p:cNvSpPr>
          <p:nvPr>
            <p:ph type="subTitle" idx="13"/>
          </p:nvPr>
        </p:nvSpPr>
        <p:spPr>
          <a:xfrm>
            <a:off x="1497964" y="3091119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571" name="Google Shape;1571;p16"/>
          <p:cNvSpPr txBox="1">
            <a:spLocks noGrp="1"/>
          </p:cNvSpPr>
          <p:nvPr>
            <p:ph type="subTitle" idx="14"/>
          </p:nvPr>
        </p:nvSpPr>
        <p:spPr>
          <a:xfrm>
            <a:off x="5350614" y="1511625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572" name="Google Shape;1572;p16"/>
          <p:cNvSpPr txBox="1">
            <a:spLocks noGrp="1"/>
          </p:cNvSpPr>
          <p:nvPr>
            <p:ph type="subTitle" idx="15"/>
          </p:nvPr>
        </p:nvSpPr>
        <p:spPr>
          <a:xfrm>
            <a:off x="5350614" y="3091123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grpSp>
        <p:nvGrpSpPr>
          <p:cNvPr id="1573" name="Google Shape;1573;p16"/>
          <p:cNvGrpSpPr/>
          <p:nvPr/>
        </p:nvGrpSpPr>
        <p:grpSpPr>
          <a:xfrm>
            <a:off x="162681" y="4658602"/>
            <a:ext cx="847201" cy="384141"/>
            <a:chOff x="162681" y="4658602"/>
            <a:chExt cx="847201" cy="384141"/>
          </a:xfrm>
        </p:grpSpPr>
        <p:grpSp>
          <p:nvGrpSpPr>
            <p:cNvPr id="1574" name="Google Shape;1574;p16"/>
            <p:cNvGrpSpPr/>
            <p:nvPr/>
          </p:nvGrpSpPr>
          <p:grpSpPr>
            <a:xfrm>
              <a:off x="611557" y="4658602"/>
              <a:ext cx="398326" cy="384141"/>
              <a:chOff x="5732640" y="1801800"/>
              <a:chExt cx="388800" cy="1096920"/>
            </a:xfrm>
          </p:grpSpPr>
          <p:sp>
            <p:nvSpPr>
              <p:cNvPr id="1575" name="Google Shape;1575;p16"/>
              <p:cNvSpPr/>
              <p:nvPr/>
            </p:nvSpPr>
            <p:spPr>
              <a:xfrm>
                <a:off x="6031440" y="1801800"/>
                <a:ext cx="90000" cy="109692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16"/>
              <p:cNvSpPr/>
              <p:nvPr/>
            </p:nvSpPr>
            <p:spPr>
              <a:xfrm>
                <a:off x="5732640" y="2050560"/>
                <a:ext cx="90000" cy="3470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16"/>
              <p:cNvSpPr/>
              <p:nvPr/>
            </p:nvSpPr>
            <p:spPr>
              <a:xfrm>
                <a:off x="5882040" y="2397600"/>
                <a:ext cx="90000" cy="50112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8" name="Google Shape;1578;p16"/>
            <p:cNvGrpSpPr/>
            <p:nvPr/>
          </p:nvGrpSpPr>
          <p:grpSpPr>
            <a:xfrm>
              <a:off x="162681" y="4658610"/>
              <a:ext cx="398326" cy="275215"/>
              <a:chOff x="4089960" y="2589480"/>
              <a:chExt cx="388800" cy="785880"/>
            </a:xfrm>
          </p:grpSpPr>
          <p:sp>
            <p:nvSpPr>
              <p:cNvPr id="1579" name="Google Shape;1579;p16"/>
              <p:cNvSpPr/>
              <p:nvPr/>
            </p:nvSpPr>
            <p:spPr>
              <a:xfrm>
                <a:off x="4089960" y="2835360"/>
                <a:ext cx="90360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16"/>
              <p:cNvSpPr/>
              <p:nvPr/>
            </p:nvSpPr>
            <p:spPr>
              <a:xfrm>
                <a:off x="4388760" y="2589480"/>
                <a:ext cx="90000" cy="4204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16"/>
              <p:cNvSpPr/>
              <p:nvPr/>
            </p:nvSpPr>
            <p:spPr>
              <a:xfrm>
                <a:off x="4239360" y="2835360"/>
                <a:ext cx="9036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82" name="Google Shape;1582;p16"/>
          <p:cNvGrpSpPr/>
          <p:nvPr/>
        </p:nvGrpSpPr>
        <p:grpSpPr>
          <a:xfrm>
            <a:off x="8102233" y="86275"/>
            <a:ext cx="846137" cy="453229"/>
            <a:chOff x="8102233" y="86275"/>
            <a:chExt cx="846137" cy="453229"/>
          </a:xfrm>
        </p:grpSpPr>
        <p:grpSp>
          <p:nvGrpSpPr>
            <p:cNvPr id="1583" name="Google Shape;1583;p16"/>
            <p:cNvGrpSpPr/>
            <p:nvPr/>
          </p:nvGrpSpPr>
          <p:grpSpPr>
            <a:xfrm>
              <a:off x="8102233" y="86275"/>
              <a:ext cx="397957" cy="453229"/>
              <a:chOff x="4836960" y="2166120"/>
              <a:chExt cx="388440" cy="1294200"/>
            </a:xfrm>
          </p:grpSpPr>
          <p:sp>
            <p:nvSpPr>
              <p:cNvPr id="1584" name="Google Shape;1584;p16"/>
              <p:cNvSpPr/>
              <p:nvPr/>
            </p:nvSpPr>
            <p:spPr>
              <a:xfrm>
                <a:off x="5135040" y="2166120"/>
                <a:ext cx="90360" cy="12942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16"/>
              <p:cNvSpPr/>
              <p:nvPr/>
            </p:nvSpPr>
            <p:spPr>
              <a:xfrm>
                <a:off x="4986000" y="2166120"/>
                <a:ext cx="90360" cy="79272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16"/>
              <p:cNvSpPr/>
              <p:nvPr/>
            </p:nvSpPr>
            <p:spPr>
              <a:xfrm>
                <a:off x="4836960" y="2959200"/>
                <a:ext cx="9000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16"/>
            <p:cNvGrpSpPr/>
            <p:nvPr/>
          </p:nvGrpSpPr>
          <p:grpSpPr>
            <a:xfrm>
              <a:off x="8550044" y="216119"/>
              <a:ext cx="398326" cy="193521"/>
              <a:chOff x="6180480" y="1249200"/>
              <a:chExt cx="388800" cy="552600"/>
            </a:xfrm>
          </p:grpSpPr>
          <p:sp>
            <p:nvSpPr>
              <p:cNvPr id="1588" name="Google Shape;1588;p16"/>
              <p:cNvSpPr/>
              <p:nvPr/>
            </p:nvSpPr>
            <p:spPr>
              <a:xfrm>
                <a:off x="6479280" y="1249200"/>
                <a:ext cx="9000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16"/>
              <p:cNvSpPr/>
              <p:nvPr/>
            </p:nvSpPr>
            <p:spPr>
              <a:xfrm>
                <a:off x="6329880" y="1249200"/>
                <a:ext cx="90000" cy="443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16"/>
              <p:cNvSpPr/>
              <p:nvPr/>
            </p:nvSpPr>
            <p:spPr>
              <a:xfrm>
                <a:off x="6180480" y="1693080"/>
                <a:ext cx="9036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60" r:id="rId8"/>
    <p:sldLayoutId id="2147483662" r:id="rId9"/>
    <p:sldLayoutId id="2147483663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2wpgv-0-0.shinyapps.io/Visualization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27"/>
          <p:cNvSpPr txBox="1">
            <a:spLocks noGrp="1"/>
          </p:cNvSpPr>
          <p:nvPr>
            <p:ph type="subTitle" idx="1"/>
          </p:nvPr>
        </p:nvSpPr>
        <p:spPr>
          <a:xfrm>
            <a:off x="713225" y="3180500"/>
            <a:ext cx="7721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DS2025 – Group 3</a:t>
            </a:r>
          </a:p>
        </p:txBody>
      </p:sp>
      <p:sp>
        <p:nvSpPr>
          <p:cNvPr id="2590" name="Google Shape;2590;p27"/>
          <p:cNvSpPr txBox="1">
            <a:spLocks noGrp="1"/>
          </p:cNvSpPr>
          <p:nvPr>
            <p:ph type="ctrTitle"/>
          </p:nvPr>
        </p:nvSpPr>
        <p:spPr>
          <a:xfrm>
            <a:off x="713225" y="15704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000" dirty="0"/>
              <a:t>Air Pollution</a:t>
            </a:r>
            <a:r>
              <a:rPr lang="en" sz="5000" dirty="0"/>
              <a:t> Analysis – </a:t>
            </a:r>
            <a:r>
              <a:rPr lang="en" sz="3800" dirty="0"/>
              <a:t>Final Project </a:t>
            </a:r>
            <a:endParaRPr sz="4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60" name="Google Shape;3260;p39"/>
          <p:cNvSpPr/>
          <p:nvPr/>
        </p:nvSpPr>
        <p:spPr>
          <a:xfrm>
            <a:off x="1510892" y="2290289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39"/>
          <p:cNvSpPr txBox="1"/>
          <p:nvPr/>
        </p:nvSpPr>
        <p:spPr>
          <a:xfrm flipH="1">
            <a:off x="6928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</a:t>
            </a:r>
            <a:endParaRPr lang="en-US" altLang="zh-TW"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前處理</a:t>
            </a:r>
            <a:endParaRPr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</p:txBody>
      </p:sp>
      <p:sp>
        <p:nvSpPr>
          <p:cNvPr id="3265" name="Google Shape;3265;p39"/>
          <p:cNvSpPr txBox="1"/>
          <p:nvPr/>
        </p:nvSpPr>
        <p:spPr>
          <a:xfrm flipH="1">
            <a:off x="20471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Lag </a:t>
            </a:r>
          </a:p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選擇</a:t>
            </a:r>
            <a:endParaRPr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3266" name="Google Shape;3266;p39"/>
          <p:cNvSpPr txBox="1"/>
          <p:nvPr/>
        </p:nvSpPr>
        <p:spPr>
          <a:xfrm flipH="1">
            <a:off x="3412003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滑動窗口</a:t>
            </a:r>
            <a:endParaRPr lang="en-US" altLang="zh-TW"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介紹</a:t>
            </a:r>
            <a:endParaRPr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cxnSp>
        <p:nvCxnSpPr>
          <p:cNvPr id="3268" name="Google Shape;3268;p39"/>
          <p:cNvCxnSpPr>
            <a:cxnSpLocks/>
            <a:stCxn id="3260" idx="3"/>
          </p:cNvCxnSpPr>
          <p:nvPr/>
        </p:nvCxnSpPr>
        <p:spPr>
          <a:xfrm>
            <a:off x="1687292" y="2378489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1" name="Google Shape;3271;p39"/>
          <p:cNvCxnSpPr>
            <a:stCxn id="3260" idx="2"/>
            <a:endCxn id="3264" idx="0"/>
          </p:cNvCxnSpPr>
          <p:nvPr/>
        </p:nvCxnSpPr>
        <p:spPr>
          <a:xfrm flipH="1">
            <a:off x="1599042" y="2466689"/>
            <a:ext cx="50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266;p39">
            <a:extLst>
              <a:ext uri="{FF2B5EF4-FFF2-40B4-BE49-F238E27FC236}">
                <a16:creationId xmlns:a16="http://schemas.microsoft.com/office/drawing/2014/main" id="{1E5A1E2C-03B6-6BA1-E07B-0399636E800D}"/>
              </a:ext>
            </a:extLst>
          </p:cNvPr>
          <p:cNvSpPr txBox="1"/>
          <p:nvPr/>
        </p:nvSpPr>
        <p:spPr>
          <a:xfrm flipH="1">
            <a:off x="476258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模型</a:t>
            </a:r>
            <a:endParaRPr lang="en-US" altLang="zh-TW"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訓練</a:t>
            </a:r>
            <a:endParaRPr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23" name="Google Shape;3260;p39">
            <a:extLst>
              <a:ext uri="{FF2B5EF4-FFF2-40B4-BE49-F238E27FC236}">
                <a16:creationId xmlns:a16="http://schemas.microsoft.com/office/drawing/2014/main" id="{00C99752-AFCF-100A-F26E-F844D05102FE}"/>
              </a:ext>
            </a:extLst>
          </p:cNvPr>
          <p:cNvSpPr/>
          <p:nvPr/>
        </p:nvSpPr>
        <p:spPr>
          <a:xfrm>
            <a:off x="2882492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3268;p39">
            <a:extLst>
              <a:ext uri="{FF2B5EF4-FFF2-40B4-BE49-F238E27FC236}">
                <a16:creationId xmlns:a16="http://schemas.microsoft.com/office/drawing/2014/main" id="{B106D318-D5A4-1BAC-929A-D6E711FA47D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058892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271;p39">
            <a:extLst>
              <a:ext uri="{FF2B5EF4-FFF2-40B4-BE49-F238E27FC236}">
                <a16:creationId xmlns:a16="http://schemas.microsoft.com/office/drawing/2014/main" id="{A17FFD3C-171F-3A68-803A-009868A7CFC2}"/>
              </a:ext>
            </a:extLst>
          </p:cNvPr>
          <p:cNvCxnSpPr>
            <a:stCxn id="23" idx="2"/>
          </p:cNvCxnSpPr>
          <p:nvPr/>
        </p:nvCxnSpPr>
        <p:spPr>
          <a:xfrm>
            <a:off x="2970692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260;p39">
            <a:extLst>
              <a:ext uri="{FF2B5EF4-FFF2-40B4-BE49-F238E27FC236}">
                <a16:creationId xmlns:a16="http://schemas.microsoft.com/office/drawing/2014/main" id="{9E09C676-8926-22F1-665E-25AB4F3784CA}"/>
              </a:ext>
            </a:extLst>
          </p:cNvPr>
          <p:cNvSpPr/>
          <p:nvPr/>
        </p:nvSpPr>
        <p:spPr>
          <a:xfrm>
            <a:off x="4217305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3268;p39">
            <a:extLst>
              <a:ext uri="{FF2B5EF4-FFF2-40B4-BE49-F238E27FC236}">
                <a16:creationId xmlns:a16="http://schemas.microsoft.com/office/drawing/2014/main" id="{7CD1B6D2-E4A3-E7F2-AE07-3F69FCFA918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93705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3271;p39">
            <a:extLst>
              <a:ext uri="{FF2B5EF4-FFF2-40B4-BE49-F238E27FC236}">
                <a16:creationId xmlns:a16="http://schemas.microsoft.com/office/drawing/2014/main" id="{DFEC67AB-52E0-DF92-C938-9759D99293B9}"/>
              </a:ext>
            </a:extLst>
          </p:cNvPr>
          <p:cNvCxnSpPr>
            <a:stCxn id="26" idx="2"/>
          </p:cNvCxnSpPr>
          <p:nvPr/>
        </p:nvCxnSpPr>
        <p:spPr>
          <a:xfrm>
            <a:off x="4305505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260;p39">
            <a:extLst>
              <a:ext uri="{FF2B5EF4-FFF2-40B4-BE49-F238E27FC236}">
                <a16:creationId xmlns:a16="http://schemas.microsoft.com/office/drawing/2014/main" id="{1B1EF894-BEA0-DE56-E092-3673D97626F4}"/>
              </a:ext>
            </a:extLst>
          </p:cNvPr>
          <p:cNvSpPr/>
          <p:nvPr/>
        </p:nvSpPr>
        <p:spPr>
          <a:xfrm>
            <a:off x="5573140" y="2285034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268;p39">
            <a:extLst>
              <a:ext uri="{FF2B5EF4-FFF2-40B4-BE49-F238E27FC236}">
                <a16:creationId xmlns:a16="http://schemas.microsoft.com/office/drawing/2014/main" id="{73DBACD7-6E96-DD91-439E-323563D02EA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49540" y="2373234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271;p39">
            <a:extLst>
              <a:ext uri="{FF2B5EF4-FFF2-40B4-BE49-F238E27FC236}">
                <a16:creationId xmlns:a16="http://schemas.microsoft.com/office/drawing/2014/main" id="{94F954F1-EB3E-F79E-87B1-A1F6AF00A1A2}"/>
              </a:ext>
            </a:extLst>
          </p:cNvPr>
          <p:cNvCxnSpPr>
            <a:stCxn id="29" idx="2"/>
          </p:cNvCxnSpPr>
          <p:nvPr/>
        </p:nvCxnSpPr>
        <p:spPr>
          <a:xfrm>
            <a:off x="5661340" y="2461434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60;p39">
            <a:extLst>
              <a:ext uri="{FF2B5EF4-FFF2-40B4-BE49-F238E27FC236}">
                <a16:creationId xmlns:a16="http://schemas.microsoft.com/office/drawing/2014/main" id="{8514D4DE-58C4-4A9B-55A9-238092E1744A}"/>
              </a:ext>
            </a:extLst>
          </p:cNvPr>
          <p:cNvSpPr/>
          <p:nvPr/>
        </p:nvSpPr>
        <p:spPr>
          <a:xfrm>
            <a:off x="6928974" y="2264013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271;p39">
            <a:extLst>
              <a:ext uri="{FF2B5EF4-FFF2-40B4-BE49-F238E27FC236}">
                <a16:creationId xmlns:a16="http://schemas.microsoft.com/office/drawing/2014/main" id="{787618B8-E9AC-1DC4-6F28-F1B4C2B19D04}"/>
              </a:ext>
            </a:extLst>
          </p:cNvPr>
          <p:cNvCxnSpPr>
            <a:stCxn id="32" idx="2"/>
          </p:cNvCxnSpPr>
          <p:nvPr/>
        </p:nvCxnSpPr>
        <p:spPr>
          <a:xfrm>
            <a:off x="7017174" y="2440413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78CC3C4-9DDC-DC2B-12A0-6740B81D5453}"/>
              </a:ext>
            </a:extLst>
          </p:cNvPr>
          <p:cNvSpPr txBox="1"/>
          <p:nvPr/>
        </p:nvSpPr>
        <p:spPr>
          <a:xfrm>
            <a:off x="6521383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可解釋性</a:t>
            </a:r>
          </a:p>
        </p:txBody>
      </p:sp>
      <p:cxnSp>
        <p:nvCxnSpPr>
          <p:cNvPr id="2" name="Google Shape;3268;p39">
            <a:extLst>
              <a:ext uri="{FF2B5EF4-FFF2-40B4-BE49-F238E27FC236}">
                <a16:creationId xmlns:a16="http://schemas.microsoft.com/office/drawing/2014/main" id="{72F19470-18C7-A60D-38D9-DAF6C2DC2860}"/>
              </a:ext>
            </a:extLst>
          </p:cNvPr>
          <p:cNvCxnSpPr>
            <a:cxnSpLocks/>
          </p:cNvCxnSpPr>
          <p:nvPr/>
        </p:nvCxnSpPr>
        <p:spPr>
          <a:xfrm>
            <a:off x="7036676" y="2373234"/>
            <a:ext cx="12871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Google Shape;3260;p39">
            <a:extLst>
              <a:ext uri="{FF2B5EF4-FFF2-40B4-BE49-F238E27FC236}">
                <a16:creationId xmlns:a16="http://schemas.microsoft.com/office/drawing/2014/main" id="{81D46FD2-BBF5-6150-11BF-14EB9FC21FBD}"/>
              </a:ext>
            </a:extLst>
          </p:cNvPr>
          <p:cNvSpPr/>
          <p:nvPr/>
        </p:nvSpPr>
        <p:spPr>
          <a:xfrm>
            <a:off x="8147412" y="2255442"/>
            <a:ext cx="176400" cy="176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3271;p39">
            <a:extLst>
              <a:ext uri="{FF2B5EF4-FFF2-40B4-BE49-F238E27FC236}">
                <a16:creationId xmlns:a16="http://schemas.microsoft.com/office/drawing/2014/main" id="{E0B8EA58-0B20-31C6-5822-C17081B100F3}"/>
              </a:ext>
            </a:extLst>
          </p:cNvPr>
          <p:cNvCxnSpPr/>
          <p:nvPr/>
        </p:nvCxnSpPr>
        <p:spPr>
          <a:xfrm>
            <a:off x="8233677" y="2431842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EFE48-48B7-0983-9BDF-CF5AD5EAD6F6}"/>
              </a:ext>
            </a:extLst>
          </p:cNvPr>
          <p:cNvSpPr txBox="1"/>
          <p:nvPr/>
        </p:nvSpPr>
        <p:spPr>
          <a:xfrm>
            <a:off x="7723600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0381A1B-29C6-CE57-B0BE-7C7D5BE2F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0FA7EDA-EBC3-87A8-E26F-98EA6F9CE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60" name="Google Shape;3260;p39">
            <a:extLst>
              <a:ext uri="{FF2B5EF4-FFF2-40B4-BE49-F238E27FC236}">
                <a16:creationId xmlns:a16="http://schemas.microsoft.com/office/drawing/2014/main" id="{44CF95AA-7040-2C8C-531F-137544B9F66F}"/>
              </a:ext>
            </a:extLst>
          </p:cNvPr>
          <p:cNvSpPr/>
          <p:nvPr/>
        </p:nvSpPr>
        <p:spPr>
          <a:xfrm>
            <a:off x="1510892" y="2290289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39">
            <a:extLst>
              <a:ext uri="{FF2B5EF4-FFF2-40B4-BE49-F238E27FC236}">
                <a16:creationId xmlns:a16="http://schemas.microsoft.com/office/drawing/2014/main" id="{F3D38526-7CDE-4F68-7AB0-83ECE40BDD19}"/>
              </a:ext>
            </a:extLst>
          </p:cNvPr>
          <p:cNvSpPr txBox="1"/>
          <p:nvPr/>
        </p:nvSpPr>
        <p:spPr>
          <a:xfrm flipH="1">
            <a:off x="6928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</a:t>
            </a:r>
            <a:endParaRPr lang="en-US" altLang="zh-TW"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前處理</a:t>
            </a:r>
            <a:endParaRPr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</p:txBody>
      </p:sp>
      <p:sp>
        <p:nvSpPr>
          <p:cNvPr id="3265" name="Google Shape;3265;p39">
            <a:extLst>
              <a:ext uri="{FF2B5EF4-FFF2-40B4-BE49-F238E27FC236}">
                <a16:creationId xmlns:a16="http://schemas.microsoft.com/office/drawing/2014/main" id="{6010AEC0-2140-2DA3-FA99-51D37B7BDE0B}"/>
              </a:ext>
            </a:extLst>
          </p:cNvPr>
          <p:cNvSpPr txBox="1"/>
          <p:nvPr/>
        </p:nvSpPr>
        <p:spPr>
          <a:xfrm flipH="1">
            <a:off x="20471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Lag </a:t>
            </a: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選擇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3266" name="Google Shape;3266;p39">
            <a:extLst>
              <a:ext uri="{FF2B5EF4-FFF2-40B4-BE49-F238E27FC236}">
                <a16:creationId xmlns:a16="http://schemas.microsoft.com/office/drawing/2014/main" id="{038B2D91-EA11-0838-C035-3260A90A114D}"/>
              </a:ext>
            </a:extLst>
          </p:cNvPr>
          <p:cNvSpPr txBox="1"/>
          <p:nvPr/>
        </p:nvSpPr>
        <p:spPr>
          <a:xfrm flipH="1">
            <a:off x="3412003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滑動窗口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介紹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cxnSp>
        <p:nvCxnSpPr>
          <p:cNvPr id="3268" name="Google Shape;3268;p39">
            <a:extLst>
              <a:ext uri="{FF2B5EF4-FFF2-40B4-BE49-F238E27FC236}">
                <a16:creationId xmlns:a16="http://schemas.microsoft.com/office/drawing/2014/main" id="{1AC0353C-1355-FF44-9E0C-50E0AD0A41D8}"/>
              </a:ext>
            </a:extLst>
          </p:cNvPr>
          <p:cNvCxnSpPr>
            <a:cxnSpLocks/>
            <a:stCxn id="3260" idx="3"/>
          </p:cNvCxnSpPr>
          <p:nvPr/>
        </p:nvCxnSpPr>
        <p:spPr>
          <a:xfrm>
            <a:off x="1687292" y="2378489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1" name="Google Shape;3271;p39">
            <a:extLst>
              <a:ext uri="{FF2B5EF4-FFF2-40B4-BE49-F238E27FC236}">
                <a16:creationId xmlns:a16="http://schemas.microsoft.com/office/drawing/2014/main" id="{78B7469A-48D0-62B5-39E7-21D901DC8C56}"/>
              </a:ext>
            </a:extLst>
          </p:cNvPr>
          <p:cNvCxnSpPr>
            <a:stCxn id="3260" idx="2"/>
            <a:endCxn id="3264" idx="0"/>
          </p:cNvCxnSpPr>
          <p:nvPr/>
        </p:nvCxnSpPr>
        <p:spPr>
          <a:xfrm flipH="1">
            <a:off x="1599042" y="2466689"/>
            <a:ext cx="50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266;p39">
            <a:extLst>
              <a:ext uri="{FF2B5EF4-FFF2-40B4-BE49-F238E27FC236}">
                <a16:creationId xmlns:a16="http://schemas.microsoft.com/office/drawing/2014/main" id="{334094D0-2C83-4CBD-E73A-A69CF27D64E9}"/>
              </a:ext>
            </a:extLst>
          </p:cNvPr>
          <p:cNvSpPr txBox="1"/>
          <p:nvPr/>
        </p:nvSpPr>
        <p:spPr>
          <a:xfrm flipH="1">
            <a:off x="476258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模型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訓練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23" name="Google Shape;3260;p39">
            <a:extLst>
              <a:ext uri="{FF2B5EF4-FFF2-40B4-BE49-F238E27FC236}">
                <a16:creationId xmlns:a16="http://schemas.microsoft.com/office/drawing/2014/main" id="{73037975-1483-9662-9138-AB92DF83D37C}"/>
              </a:ext>
            </a:extLst>
          </p:cNvPr>
          <p:cNvSpPr/>
          <p:nvPr/>
        </p:nvSpPr>
        <p:spPr>
          <a:xfrm>
            <a:off x="2882492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3268;p39">
            <a:extLst>
              <a:ext uri="{FF2B5EF4-FFF2-40B4-BE49-F238E27FC236}">
                <a16:creationId xmlns:a16="http://schemas.microsoft.com/office/drawing/2014/main" id="{CB1566F0-1471-83F3-D94B-4F32016131C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058892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271;p39">
            <a:extLst>
              <a:ext uri="{FF2B5EF4-FFF2-40B4-BE49-F238E27FC236}">
                <a16:creationId xmlns:a16="http://schemas.microsoft.com/office/drawing/2014/main" id="{874D7632-2D5A-DF38-8A78-3DF24672ACDE}"/>
              </a:ext>
            </a:extLst>
          </p:cNvPr>
          <p:cNvCxnSpPr>
            <a:stCxn id="23" idx="2"/>
          </p:cNvCxnSpPr>
          <p:nvPr/>
        </p:nvCxnSpPr>
        <p:spPr>
          <a:xfrm>
            <a:off x="2970692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260;p39">
            <a:extLst>
              <a:ext uri="{FF2B5EF4-FFF2-40B4-BE49-F238E27FC236}">
                <a16:creationId xmlns:a16="http://schemas.microsoft.com/office/drawing/2014/main" id="{2DAE1666-0101-8519-9B83-9D705FD84197}"/>
              </a:ext>
            </a:extLst>
          </p:cNvPr>
          <p:cNvSpPr/>
          <p:nvPr/>
        </p:nvSpPr>
        <p:spPr>
          <a:xfrm>
            <a:off x="4217305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3268;p39">
            <a:extLst>
              <a:ext uri="{FF2B5EF4-FFF2-40B4-BE49-F238E27FC236}">
                <a16:creationId xmlns:a16="http://schemas.microsoft.com/office/drawing/2014/main" id="{CB485CCD-B7C1-1F43-DBD0-478AE3A22D9C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93705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3271;p39">
            <a:extLst>
              <a:ext uri="{FF2B5EF4-FFF2-40B4-BE49-F238E27FC236}">
                <a16:creationId xmlns:a16="http://schemas.microsoft.com/office/drawing/2014/main" id="{33881565-BE31-9E4D-0B91-8C470AF92D85}"/>
              </a:ext>
            </a:extLst>
          </p:cNvPr>
          <p:cNvCxnSpPr>
            <a:stCxn id="26" idx="2"/>
          </p:cNvCxnSpPr>
          <p:nvPr/>
        </p:nvCxnSpPr>
        <p:spPr>
          <a:xfrm>
            <a:off x="4305505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260;p39">
            <a:extLst>
              <a:ext uri="{FF2B5EF4-FFF2-40B4-BE49-F238E27FC236}">
                <a16:creationId xmlns:a16="http://schemas.microsoft.com/office/drawing/2014/main" id="{E19AC0C0-5A05-8106-B2D3-99D5759226BB}"/>
              </a:ext>
            </a:extLst>
          </p:cNvPr>
          <p:cNvSpPr/>
          <p:nvPr/>
        </p:nvSpPr>
        <p:spPr>
          <a:xfrm>
            <a:off x="5573140" y="2285034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268;p39">
            <a:extLst>
              <a:ext uri="{FF2B5EF4-FFF2-40B4-BE49-F238E27FC236}">
                <a16:creationId xmlns:a16="http://schemas.microsoft.com/office/drawing/2014/main" id="{6BE5435F-9FDE-E578-C210-8B249BA017C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49540" y="2373234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271;p39">
            <a:extLst>
              <a:ext uri="{FF2B5EF4-FFF2-40B4-BE49-F238E27FC236}">
                <a16:creationId xmlns:a16="http://schemas.microsoft.com/office/drawing/2014/main" id="{B0946220-9415-E0C4-01C4-0D9C3B786AF0}"/>
              </a:ext>
            </a:extLst>
          </p:cNvPr>
          <p:cNvCxnSpPr>
            <a:stCxn id="29" idx="2"/>
          </p:cNvCxnSpPr>
          <p:nvPr/>
        </p:nvCxnSpPr>
        <p:spPr>
          <a:xfrm>
            <a:off x="5661340" y="2461434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60;p39">
            <a:extLst>
              <a:ext uri="{FF2B5EF4-FFF2-40B4-BE49-F238E27FC236}">
                <a16:creationId xmlns:a16="http://schemas.microsoft.com/office/drawing/2014/main" id="{45175A58-ED1A-FD80-20BB-9890FBECBDDD}"/>
              </a:ext>
            </a:extLst>
          </p:cNvPr>
          <p:cNvSpPr/>
          <p:nvPr/>
        </p:nvSpPr>
        <p:spPr>
          <a:xfrm>
            <a:off x="6928974" y="2264013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271;p39">
            <a:extLst>
              <a:ext uri="{FF2B5EF4-FFF2-40B4-BE49-F238E27FC236}">
                <a16:creationId xmlns:a16="http://schemas.microsoft.com/office/drawing/2014/main" id="{C4971C56-8D21-C4D3-9822-E8C41CCAB16D}"/>
              </a:ext>
            </a:extLst>
          </p:cNvPr>
          <p:cNvCxnSpPr>
            <a:stCxn id="32" idx="2"/>
          </p:cNvCxnSpPr>
          <p:nvPr/>
        </p:nvCxnSpPr>
        <p:spPr>
          <a:xfrm>
            <a:off x="7017174" y="2440413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7ABBF08-28C3-3F19-A607-70CFAF104EEE}"/>
              </a:ext>
            </a:extLst>
          </p:cNvPr>
          <p:cNvSpPr txBox="1"/>
          <p:nvPr/>
        </p:nvSpPr>
        <p:spPr>
          <a:xfrm>
            <a:off x="6521383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可解釋性</a:t>
            </a:r>
          </a:p>
        </p:txBody>
      </p:sp>
      <p:cxnSp>
        <p:nvCxnSpPr>
          <p:cNvPr id="6" name="Google Shape;3268;p39">
            <a:extLst>
              <a:ext uri="{FF2B5EF4-FFF2-40B4-BE49-F238E27FC236}">
                <a16:creationId xmlns:a16="http://schemas.microsoft.com/office/drawing/2014/main" id="{883E1C8A-8C00-DC31-4D05-4DC08D24487F}"/>
              </a:ext>
            </a:extLst>
          </p:cNvPr>
          <p:cNvCxnSpPr>
            <a:cxnSpLocks/>
          </p:cNvCxnSpPr>
          <p:nvPr/>
        </p:nvCxnSpPr>
        <p:spPr>
          <a:xfrm>
            <a:off x="7036676" y="2373234"/>
            <a:ext cx="12871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Google Shape;3260;p39">
            <a:extLst>
              <a:ext uri="{FF2B5EF4-FFF2-40B4-BE49-F238E27FC236}">
                <a16:creationId xmlns:a16="http://schemas.microsoft.com/office/drawing/2014/main" id="{D465B795-9190-AF6B-7471-D5B7800873EA}"/>
              </a:ext>
            </a:extLst>
          </p:cNvPr>
          <p:cNvSpPr/>
          <p:nvPr/>
        </p:nvSpPr>
        <p:spPr>
          <a:xfrm>
            <a:off x="8147412" y="2255442"/>
            <a:ext cx="176400" cy="176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3271;p39">
            <a:extLst>
              <a:ext uri="{FF2B5EF4-FFF2-40B4-BE49-F238E27FC236}">
                <a16:creationId xmlns:a16="http://schemas.microsoft.com/office/drawing/2014/main" id="{CB943AB5-3C03-9FA2-EEFF-FC3B3C181E29}"/>
              </a:ext>
            </a:extLst>
          </p:cNvPr>
          <p:cNvCxnSpPr/>
          <p:nvPr/>
        </p:nvCxnSpPr>
        <p:spPr>
          <a:xfrm>
            <a:off x="8233677" y="2431842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155AA1-347A-09BF-EDA0-64369B014DF0}"/>
              </a:ext>
            </a:extLst>
          </p:cNvPr>
          <p:cNvSpPr txBox="1"/>
          <p:nvPr/>
        </p:nvSpPr>
        <p:spPr>
          <a:xfrm>
            <a:off x="7723600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推論</a:t>
            </a:r>
          </a:p>
        </p:txBody>
      </p:sp>
    </p:spTree>
    <p:extLst>
      <p:ext uri="{BB962C8B-B14F-4D97-AF65-F5344CB8AC3E}">
        <p14:creationId xmlns:p14="http://schemas.microsoft.com/office/powerpoint/2010/main" val="356852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FA087A8A-08D4-5F89-D22D-EA20FE49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9B7B6B4C-9758-2236-DB8F-C435F7D59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模型資料前處理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CACFF4-88C2-605D-90E8-9DD57480545A}"/>
              </a:ext>
            </a:extLst>
          </p:cNvPr>
          <p:cNvSpPr txBox="1"/>
          <p:nvPr/>
        </p:nvSpPr>
        <p:spPr>
          <a:xfrm>
            <a:off x="578602" y="1447027"/>
            <a:ext cx="8565398" cy="296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D3538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2D3538"/>
                </a:solidFill>
              </a:rPr>
              <a:t>將空品資料、氣象資料、工廠資料Mapping起來，新增"空品label"、"空品站對應工廠數量"...等特徵</a:t>
            </a:r>
          </a:p>
          <a:p>
            <a:pPr marL="342900" indent="-342900">
              <a:lnSpc>
                <a:spcPct val="150000"/>
              </a:lnSpc>
              <a:buClr>
                <a:srgbClr val="2D3538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2D3538"/>
                </a:solidFill>
              </a:rPr>
              <a:t>Combined_AQI_Weather_Dataset將前一階段Mapping的空品資料以及氣象資料做結合</a:t>
            </a:r>
          </a:p>
          <a:p>
            <a:pPr marL="342900" indent="-342900">
              <a:lnSpc>
                <a:spcPct val="150000"/>
              </a:lnSpc>
              <a:buClr>
                <a:srgbClr val="2D3538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2D3538"/>
                </a:solidFill>
              </a:rPr>
              <a:t>    *移除琉球、樹林、麻豆、鳳山、關山，因"多種"特徵缺失高達30%以上</a:t>
            </a:r>
          </a:p>
          <a:p>
            <a:pPr marL="342900" indent="-342900">
              <a:lnSpc>
                <a:spcPct val="150000"/>
              </a:lnSpc>
              <a:buClr>
                <a:srgbClr val="2D3538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2D3538"/>
                </a:solidFill>
              </a:rPr>
              <a:t>某些站別因單種特徵缺失值嚴重，因此使用附近站別補充缺失</a:t>
            </a:r>
          </a:p>
          <a:p>
            <a:pPr marL="342900" indent="-342900">
              <a:lnSpc>
                <a:spcPct val="150000"/>
              </a:lnSpc>
              <a:buClr>
                <a:srgbClr val="2D3538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2D3538"/>
                </a:solidFill>
              </a:rPr>
              <a:t>沙鹿 &amp; 臺西的Weather_Tx、Weather_RH缺失過多，找附近的站別補(未使用的)</a:t>
            </a:r>
          </a:p>
          <a:p>
            <a:pPr marL="342900" indent="-342900">
              <a:lnSpc>
                <a:spcPct val="150000"/>
              </a:lnSpc>
              <a:buClr>
                <a:srgbClr val="2D3538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2D3538"/>
                </a:solidFill>
              </a:rPr>
              <a:t>依照最後結果，照下面的缺失等級做不同的補值動作</a:t>
            </a:r>
          </a:p>
          <a:p>
            <a:pPr>
              <a:lnSpc>
                <a:spcPct val="150000"/>
              </a:lnSpc>
              <a:buClr>
                <a:srgbClr val="2D3538"/>
              </a:buClr>
            </a:pPr>
            <a:r>
              <a:rPr lang="zh-TW" altLang="en-US" dirty="0">
                <a:solidFill>
                  <a:srgbClr val="2D3538"/>
                </a:solidFill>
              </a:rPr>
              <a:t>          一. &lt;6hr使用線性插植</a:t>
            </a:r>
          </a:p>
          <a:p>
            <a:pPr>
              <a:lnSpc>
                <a:spcPct val="150000"/>
              </a:lnSpc>
              <a:buClr>
                <a:srgbClr val="2D3538"/>
              </a:buClr>
            </a:pPr>
            <a:r>
              <a:rPr lang="zh-TW" altLang="en-US" dirty="0">
                <a:solidFill>
                  <a:srgbClr val="2D3538"/>
                </a:solidFill>
              </a:rPr>
              <a:t>          二. 6hr~24hr使用KNN</a:t>
            </a:r>
          </a:p>
          <a:p>
            <a:pPr>
              <a:lnSpc>
                <a:spcPct val="150000"/>
              </a:lnSpc>
              <a:buClr>
                <a:srgbClr val="2D3538"/>
              </a:buClr>
            </a:pPr>
            <a:r>
              <a:rPr lang="zh-TW" altLang="en-US" dirty="0">
                <a:solidFill>
                  <a:srgbClr val="2D3538"/>
                </a:solidFill>
              </a:rPr>
              <a:t>          三. &gt;24hr使用同時期平均</a:t>
            </a:r>
          </a:p>
        </p:txBody>
      </p:sp>
    </p:spTree>
    <p:extLst>
      <p:ext uri="{BB962C8B-B14F-4D97-AF65-F5344CB8AC3E}">
        <p14:creationId xmlns:p14="http://schemas.microsoft.com/office/powerpoint/2010/main" val="274085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A39E885D-5BEB-E5A9-5CDD-F686BC2D0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1E505B46-81C7-F3F4-ECCC-EF14E2BF1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模型資料前處理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808113-8C17-3844-F799-787F0156F909}"/>
              </a:ext>
            </a:extLst>
          </p:cNvPr>
          <p:cNvSpPr txBox="1"/>
          <p:nvPr/>
        </p:nvSpPr>
        <p:spPr>
          <a:xfrm>
            <a:off x="583271" y="1134354"/>
            <a:ext cx="8591901" cy="296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1300" dirty="0">
                <a:solidFill>
                  <a:srgbClr val="2D3538"/>
                </a:solidFill>
              </a:rPr>
              <a:t>6.  </a:t>
            </a:r>
            <a:r>
              <a:rPr lang="zh-TW" altLang="en-US" sz="1300" dirty="0">
                <a:solidFill>
                  <a:srgbClr val="2D3538"/>
                </a:solidFill>
              </a:rPr>
              <a:t>本地有經過one-hot-encoding</a:t>
            </a:r>
            <a:r>
              <a:rPr lang="en-US" altLang="zh-TW" sz="1300" dirty="0">
                <a:solidFill>
                  <a:srgbClr val="2D3538"/>
                </a:solidFill>
              </a:rPr>
              <a:t> </a:t>
            </a:r>
            <a:r>
              <a:rPr lang="zh-TW" altLang="en-US" sz="1300" dirty="0">
                <a:solidFill>
                  <a:srgbClr val="2D3538"/>
                </a:solidFill>
              </a:rPr>
              <a:t>(針對label &amp; AQI_Pollutant)、Add_month-day-hour</a:t>
            </a:r>
            <a:r>
              <a:rPr lang="en-US" altLang="zh-TW" sz="1300" dirty="0">
                <a:solidFill>
                  <a:srgbClr val="2D3538"/>
                </a:solidFill>
              </a:rPr>
              <a:t> </a:t>
            </a:r>
            <a:r>
              <a:rPr lang="zh-TW" altLang="en-US" sz="1300" dirty="0">
                <a:solidFill>
                  <a:srgbClr val="2D3538"/>
                </a:solidFill>
              </a:rPr>
              <a:t>(有經過正弦轉換)</a:t>
            </a:r>
          </a:p>
          <a:p>
            <a:pPr>
              <a:lnSpc>
                <a:spcPct val="130000"/>
              </a:lnSpc>
            </a:pPr>
            <a:r>
              <a:rPr lang="zh-TW" altLang="en-US" sz="1300" dirty="0">
                <a:solidFill>
                  <a:srgbClr val="2D3538"/>
                </a:solidFill>
              </a:rPr>
              <a:t>    其餘20個特徵有經過偏態修正以及標準化，設定值如下：</a:t>
            </a:r>
          </a:p>
          <a:p>
            <a:pPr lvl="1"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(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 |skew| &gt; 2 (極度偏態) → Yeo-Johnson 變換</a:t>
            </a:r>
          </a:p>
          <a:p>
            <a:pPr lvl="1">
              <a:lnSpc>
                <a:spcPct val="130000"/>
              </a:lnSpc>
            </a:pP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(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 1 &lt; skew ≤ 2 (強偏態) → 對數變換</a:t>
            </a:r>
          </a:p>
          <a:p>
            <a:pPr lvl="1">
              <a:lnSpc>
                <a:spcPct val="130000"/>
              </a:lnSpc>
            </a:pP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(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 -2 ≤ skew &lt; -1 (左強偏態) → Yeo-Johnson 變換</a:t>
            </a:r>
          </a:p>
          <a:p>
            <a:pPr lvl="1">
              <a:lnSpc>
                <a:spcPct val="130000"/>
              </a:lnSpc>
            </a:pP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(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 0.5 &lt; skew ≤ 1 (中度偏態) → 平方根/平方變換</a:t>
            </a:r>
          </a:p>
          <a:p>
            <a:pPr lvl="1">
              <a:lnSpc>
                <a:spcPct val="130000"/>
              </a:lnSpc>
            </a:pP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(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 -1 ≤ skew &lt; -0.5 (左中度偏態) → Yeo-Johnson 變換</a:t>
            </a:r>
          </a:p>
          <a:p>
            <a:pPr lvl="1">
              <a:lnSpc>
                <a:spcPct val="130000"/>
              </a:lnSpc>
            </a:pP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(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 |skew| ≤ 0.5 (近似對稱) → 不動作</a:t>
            </a:r>
          </a:p>
          <a:p>
            <a:pPr lvl="1">
              <a:lnSpc>
                <a:spcPct val="130000"/>
              </a:lnSpc>
            </a:pP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(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 transform用 log1p(x) 而不是 log(x)，以免遇到 0 時出錯</a:t>
            </a:r>
          </a:p>
          <a:p>
            <a:pPr lvl="1">
              <a:lnSpc>
                <a:spcPct val="130000"/>
              </a:lnSpc>
            </a:pP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(</a:t>
            </a:r>
            <a:r>
              <a:rPr lang="en-US" altLang="zh-TW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</a:t>
            </a:r>
            <a:r>
              <a:rPr lang="zh-TW" alt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 穩健標準化 (RobustScaler) =&gt; 一定先進行偏態修正再進行標準化</a:t>
            </a:r>
            <a:endParaRPr lang="en-US" altLang="zh-TW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endParaRPr lang="en-US" altLang="zh-TW" sz="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zh-TW" sz="1300" dirty="0">
                <a:solidFill>
                  <a:srgbClr val="2D3538"/>
                </a:solidFill>
              </a:rPr>
              <a:t>7.  </a:t>
            </a:r>
            <a:r>
              <a:rPr lang="zh-TW" altLang="en-US" sz="1300" dirty="0"/>
              <a:t>切分檔案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78F3E0-AA56-4E24-977C-F475E543E66E}"/>
              </a:ext>
            </a:extLst>
          </p:cNvPr>
          <p:cNvSpPr txBox="1"/>
          <p:nvPr/>
        </p:nvSpPr>
        <p:spPr>
          <a:xfrm>
            <a:off x="926774" y="3863698"/>
            <a:ext cx="8591901" cy="1151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dirty="0"/>
              <a:t>	</a:t>
            </a:r>
            <a:r>
              <a:rPr lang="zh-TW" alt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DATA/</a:t>
            </a:r>
          </a:p>
          <a:p>
            <a:pPr>
              <a:lnSpc>
                <a:spcPct val="130000"/>
              </a:lnSpc>
            </a:pPr>
            <a:r>
              <a:rPr lang="zh-TW" alt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├── Separate/                    # 原始數據，各測站獨立訓練</a:t>
            </a:r>
          </a:p>
          <a:p>
            <a:pPr>
              <a:lnSpc>
                <a:spcPct val="130000"/>
              </a:lnSpc>
            </a:pPr>
            <a:r>
              <a:rPr lang="zh-TW" alt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├── Separate_Nomorlization/      # 標準化數據，各測站獨立訓練</a:t>
            </a:r>
          </a:p>
          <a:p>
            <a:pPr>
              <a:lnSpc>
                <a:spcPct val="130000"/>
              </a:lnSpc>
            </a:pPr>
            <a:r>
              <a:rPr lang="zh-TW" alt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├── Combine/                     # 原始數據，所有測站合併訓練</a:t>
            </a:r>
          </a:p>
          <a:p>
            <a:pPr>
              <a:lnSpc>
                <a:spcPct val="130000"/>
              </a:lnSpc>
            </a:pPr>
            <a:r>
              <a:rPr lang="zh-TW" alt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└── Combine_Nomolization/        # 標準化數據，所有測站合併訓練</a:t>
            </a:r>
          </a:p>
        </p:txBody>
      </p:sp>
    </p:spTree>
    <p:extLst>
      <p:ext uri="{BB962C8B-B14F-4D97-AF65-F5344CB8AC3E}">
        <p14:creationId xmlns:p14="http://schemas.microsoft.com/office/powerpoint/2010/main" val="333516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DB51E451-B7AD-E8C0-C09F-E9288233F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A3A69815-B589-3A8F-6E90-6676716ED1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模型資料前處理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D5D48D1-5DBC-E052-98D3-59AEDF7D85FF}"/>
              </a:ext>
            </a:extLst>
          </p:cNvPr>
          <p:cNvSpPr txBox="1"/>
          <p:nvPr/>
        </p:nvSpPr>
        <p:spPr>
          <a:xfrm>
            <a:off x="882071" y="1430411"/>
            <a:ext cx="1829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2D3538"/>
                </a:solidFill>
              </a:rPr>
              <a:t>8.   </a:t>
            </a:r>
            <a:r>
              <a:rPr lang="zh-TW" altLang="en-US" sz="1600" dirty="0">
                <a:solidFill>
                  <a:srgbClr val="2D3538"/>
                </a:solidFill>
              </a:rPr>
              <a:t>可優化部分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43374A-78A0-308A-8056-7E0BC0C322E7}"/>
              </a:ext>
            </a:extLst>
          </p:cNvPr>
          <p:cNvSpPr txBox="1"/>
          <p:nvPr/>
        </p:nvSpPr>
        <p:spPr>
          <a:xfrm>
            <a:off x="1412382" y="2237193"/>
            <a:ext cx="33533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2"/>
                </a:solidFill>
              </a:rPr>
              <a:t>Rolling Stat</a:t>
            </a:r>
          </a:p>
          <a:p>
            <a:endParaRPr lang="zh-TW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為何空氣品質預測需要 Rolling Stat？</a:t>
            </a:r>
          </a:p>
          <a:p>
            <a:endParaRPr lang="zh-TW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雜訊平滑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局部趨勢特徵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多尺度訊息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增強解釋性</a:t>
            </a:r>
          </a:p>
          <a:p>
            <a:endParaRPr lang="zh-TW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3C57E3B-7AE1-CDAD-E581-3FC34A76DE5A}"/>
              </a:ext>
            </a:extLst>
          </p:cNvPr>
          <p:cNvSpPr txBox="1"/>
          <p:nvPr/>
        </p:nvSpPr>
        <p:spPr>
          <a:xfrm>
            <a:off x="5066721" y="2237193"/>
            <a:ext cx="40772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Diff（差分 / 變化量）</a:t>
            </a:r>
          </a:p>
          <a:p>
            <a:endParaRPr lang="zh-TW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為何在空氣品質預測要用 Diff？</a:t>
            </a:r>
            <a:endParaRPr lang="en-US" altLang="zh-TW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偵測突增 / 突降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去趨勢、讓序列近似平穩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補足 Lag 特徵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提升解釋性</a:t>
            </a:r>
          </a:p>
          <a:p>
            <a:endParaRPr lang="zh-TW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951F9A-2C29-6399-965C-089F478A617D}"/>
              </a:ext>
            </a:extLst>
          </p:cNvPr>
          <p:cNvSpPr txBox="1"/>
          <p:nvPr/>
        </p:nvSpPr>
        <p:spPr>
          <a:xfrm>
            <a:off x="1198026" y="5392124"/>
            <a:ext cx="65405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D3538"/>
                </a:solidFill>
              </a:rPr>
              <a:t>空間（多站）聚合</a:t>
            </a:r>
          </a:p>
          <a:p>
            <a:endParaRPr lang="zh-TW" altLang="en-US" dirty="0">
              <a:solidFill>
                <a:srgbClr val="2D3538"/>
              </a:solidFill>
            </a:endParaRPr>
          </a:p>
          <a:p>
            <a:r>
              <a:rPr lang="zh-TW" altLang="en-US" dirty="0">
                <a:solidFill>
                  <a:srgbClr val="2D3538"/>
                </a:solidFill>
              </a:rPr>
              <a:t>將跨站訊息併入單站預測，可提供「大氣背景 + 局部偏差」的雙重視角</a:t>
            </a:r>
          </a:p>
          <a:p>
            <a:endParaRPr lang="zh-TW" altLang="en-US" dirty="0">
              <a:solidFill>
                <a:srgbClr val="2D35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背景校正: 將個別站點濃度與「同城/鄰近站平均」比較，可減少局部噪訊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長程傳輸偵測: 當多站同步升高時，暗示區域傳輸事件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7199400-34CD-D872-4B5A-3E09303CED88}"/>
              </a:ext>
            </a:extLst>
          </p:cNvPr>
          <p:cNvCxnSpPr/>
          <p:nvPr/>
        </p:nvCxnSpPr>
        <p:spPr>
          <a:xfrm>
            <a:off x="4645572" y="2396359"/>
            <a:ext cx="0" cy="1566041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23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509978D8-C8EF-80B1-DABB-0DB3E41E9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AAEC4D58-6EB9-3C63-37D2-EC02C8284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模型資料前處理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E6010F4-A616-A21C-575C-33CA2087F911}"/>
              </a:ext>
            </a:extLst>
          </p:cNvPr>
          <p:cNvSpPr txBox="1"/>
          <p:nvPr/>
        </p:nvSpPr>
        <p:spPr>
          <a:xfrm>
            <a:off x="882071" y="1430411"/>
            <a:ext cx="1829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2D3538"/>
                </a:solidFill>
              </a:rPr>
              <a:t>8.   </a:t>
            </a:r>
            <a:r>
              <a:rPr lang="zh-TW" altLang="en-US" sz="1600" dirty="0">
                <a:solidFill>
                  <a:srgbClr val="2D3538"/>
                </a:solidFill>
              </a:rPr>
              <a:t>可優化部分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9A2486-67D6-FE62-9316-019B044BE303}"/>
              </a:ext>
            </a:extLst>
          </p:cNvPr>
          <p:cNvSpPr txBox="1"/>
          <p:nvPr/>
        </p:nvSpPr>
        <p:spPr>
          <a:xfrm>
            <a:off x="1377070" y="2221959"/>
            <a:ext cx="7358137" cy="1743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b="1" dirty="0">
                <a:solidFill>
                  <a:srgbClr val="2D3538"/>
                </a:solidFill>
              </a:rPr>
              <a:t>空間（多站）聚合</a:t>
            </a:r>
            <a:endParaRPr lang="en-US" altLang="zh-TW" b="1" dirty="0">
              <a:solidFill>
                <a:srgbClr val="2D3538"/>
              </a:solidFill>
            </a:endParaRPr>
          </a:p>
          <a:p>
            <a:pPr>
              <a:lnSpc>
                <a:spcPct val="130000"/>
              </a:lnSpc>
            </a:pPr>
            <a:endParaRPr lang="zh-TW" altLang="en-US" dirty="0">
              <a:solidFill>
                <a:srgbClr val="2D3538"/>
              </a:solidFill>
            </a:endParaRPr>
          </a:p>
          <a:p>
            <a:pPr>
              <a:lnSpc>
                <a:spcPct val="130000"/>
              </a:lnSpc>
            </a:pPr>
            <a:r>
              <a:rPr lang="zh-TW" altLang="en-US" dirty="0">
                <a:solidFill>
                  <a:srgbClr val="2D3538"/>
                </a:solidFill>
              </a:rPr>
              <a:t>將跨站訊息併入單站預測，可提供「大氣背景 + 局部偏差」的雙重視角</a:t>
            </a:r>
            <a:endParaRPr lang="en-US" altLang="zh-TW" dirty="0">
              <a:solidFill>
                <a:srgbClr val="2D3538"/>
              </a:solidFill>
            </a:endParaRPr>
          </a:p>
          <a:p>
            <a:pPr>
              <a:lnSpc>
                <a:spcPct val="130000"/>
              </a:lnSpc>
            </a:pPr>
            <a:endParaRPr lang="zh-TW" altLang="en-US" dirty="0">
              <a:solidFill>
                <a:srgbClr val="2D3538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背景校正: 將個別站點濃度與「同城/鄰近站平均」比較，可減少局部噪訊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長程傳輸偵測: 當多站同步升高時，暗示區域傳輸事件</a:t>
            </a:r>
          </a:p>
        </p:txBody>
      </p:sp>
    </p:spTree>
    <p:extLst>
      <p:ext uri="{BB962C8B-B14F-4D97-AF65-F5344CB8AC3E}">
        <p14:creationId xmlns:p14="http://schemas.microsoft.com/office/powerpoint/2010/main" val="96265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8EB7AFB1-C45C-D47F-FF59-6BE4BD4A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564DCB62-C33E-71E2-7899-EE2119E9B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模型資料前處理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EE52F4-916E-F34E-26EA-BEE48304C37E}"/>
              </a:ext>
            </a:extLst>
          </p:cNvPr>
          <p:cNvSpPr txBox="1"/>
          <p:nvPr/>
        </p:nvSpPr>
        <p:spPr>
          <a:xfrm>
            <a:off x="882071" y="1430411"/>
            <a:ext cx="1829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2D3538"/>
                </a:solidFill>
              </a:rPr>
              <a:t>8.   </a:t>
            </a:r>
            <a:r>
              <a:rPr lang="zh-TW" altLang="en-US" sz="1600" dirty="0">
                <a:solidFill>
                  <a:srgbClr val="2D3538"/>
                </a:solidFill>
              </a:rPr>
              <a:t>可優化部分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EF4A01E-4DF2-61E3-17E9-2B412D323BAE}"/>
              </a:ext>
            </a:extLst>
          </p:cNvPr>
          <p:cNvSpPr txBox="1"/>
          <p:nvPr/>
        </p:nvSpPr>
        <p:spPr>
          <a:xfrm>
            <a:off x="1502576" y="2121018"/>
            <a:ext cx="7103541" cy="230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b="1" dirty="0">
                <a:solidFill>
                  <a:srgbClr val="2D3538"/>
                </a:solidFill>
              </a:rPr>
              <a:t>氣象交互項</a:t>
            </a:r>
          </a:p>
          <a:p>
            <a:pPr>
              <a:lnSpc>
                <a:spcPct val="130000"/>
              </a:lnSpc>
            </a:pPr>
            <a:endParaRPr lang="zh-TW" altLang="en-US" dirty="0">
              <a:solidFill>
                <a:srgbClr val="2D3538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化學／物理耦合: 臭氧(𝑂3)生成速率與溫度、日照、NO₂ 同時影響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傳輸與稀釋: 懸浮微粒(PM₂.₅) 在高風速時被吹散、在高濕度時吸水增重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非線性門檻: 風向切換＋高風速才會觸發海陸風驟變</a:t>
            </a:r>
            <a:endParaRPr lang="en-US" altLang="zh-TW" dirty="0">
              <a:solidFill>
                <a:srgbClr val="2D3538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rgbClr val="2D3538"/>
              </a:solidFill>
            </a:endParaRPr>
          </a:p>
          <a:p>
            <a:pPr>
              <a:lnSpc>
                <a:spcPct val="130000"/>
              </a:lnSpc>
            </a:pPr>
            <a:r>
              <a:rPr lang="zh-TW" altLang="en-US" dirty="0">
                <a:solidFill>
                  <a:srgbClr val="2D3538"/>
                </a:solidFill>
              </a:rPr>
              <a:t>交互強度可提供解釋</a:t>
            </a:r>
          </a:p>
          <a:p>
            <a:pPr>
              <a:lnSpc>
                <a:spcPct val="130000"/>
              </a:lnSpc>
            </a:pPr>
            <a:endParaRPr lang="zh-TW" altLang="en-US" dirty="0">
              <a:solidFill>
                <a:srgbClr val="2D35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89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0335698-E3CD-C4EF-FA86-FBB21EA3A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282384B4-A87B-B7D1-F06A-C70A77962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模型資料前處理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731882-E64E-43A2-F466-F99B9C1C201E}"/>
              </a:ext>
            </a:extLst>
          </p:cNvPr>
          <p:cNvSpPr txBox="1"/>
          <p:nvPr/>
        </p:nvSpPr>
        <p:spPr>
          <a:xfrm>
            <a:off x="882071" y="1430411"/>
            <a:ext cx="1829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2D3538"/>
                </a:solidFill>
              </a:rPr>
              <a:t>8.   </a:t>
            </a:r>
            <a:r>
              <a:rPr lang="zh-TW" altLang="en-US" sz="1600" dirty="0">
                <a:solidFill>
                  <a:srgbClr val="2D3538"/>
                </a:solidFill>
              </a:rPr>
              <a:t>可優化部分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4BE6EC-E3E6-D752-400D-3C8CA91F3748}"/>
              </a:ext>
            </a:extLst>
          </p:cNvPr>
          <p:cNvSpPr txBox="1"/>
          <p:nvPr/>
        </p:nvSpPr>
        <p:spPr>
          <a:xfrm>
            <a:off x="713054" y="2324324"/>
            <a:ext cx="3870521" cy="2174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D3538"/>
                </a:solidFill>
              </a:rPr>
              <a:t>特徵選擇</a:t>
            </a:r>
            <a:endParaRPr lang="en-US" altLang="zh-TW" b="1" dirty="0">
              <a:solidFill>
                <a:srgbClr val="2D3538"/>
              </a:solidFill>
            </a:endParaRPr>
          </a:p>
          <a:p>
            <a:endParaRPr lang="zh-TW" altLang="en-US" dirty="0">
              <a:solidFill>
                <a:srgbClr val="2D3538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在既有特徵集合中，剔除冗餘或無效欄位，只保留對目標變數最有用的子集合。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在 AQI 專案中，經過 Lag / Rolling / 交互 / 空間聚合 後，單站特徵可以輕易破百；若再跨站展開，數量會爆增到 300–500。特徵選擇就成為必做步驟。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79FB11-F7D7-6C1D-F3A5-0528E2A07C4A}"/>
              </a:ext>
            </a:extLst>
          </p:cNvPr>
          <p:cNvSpPr txBox="1"/>
          <p:nvPr/>
        </p:nvSpPr>
        <p:spPr>
          <a:xfrm>
            <a:off x="5075584" y="2324324"/>
            <a:ext cx="361921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D3538"/>
                </a:solidFill>
              </a:rPr>
              <a:t>指標分箱</a:t>
            </a:r>
            <a:endParaRPr lang="en-US" altLang="zh-TW" b="1" dirty="0">
              <a:solidFill>
                <a:srgbClr val="2D3538"/>
              </a:solidFill>
            </a:endParaRPr>
          </a:p>
          <a:p>
            <a:endParaRPr lang="en-US" altLang="zh-TW" dirty="0">
              <a:solidFill>
                <a:srgbClr val="2D3538"/>
              </a:solidFill>
            </a:endParaRPr>
          </a:p>
          <a:p>
            <a:r>
              <a:rPr lang="zh-TW" altLang="en-US" dirty="0">
                <a:solidFill>
                  <a:srgbClr val="2D3538"/>
                </a:solidFill>
              </a:rPr>
              <a:t> 把極端值標記成 0/1；對 LightGBM 很有效</a:t>
            </a:r>
          </a:p>
          <a:p>
            <a:endParaRPr lang="zh-TW" altLang="en-US" dirty="0">
              <a:solidFill>
                <a:srgbClr val="2D3538"/>
              </a:solidFill>
            </a:endParaRPr>
          </a:p>
          <a:p>
            <a:endParaRPr lang="zh-TW" altLang="en-US" dirty="0">
              <a:solidFill>
                <a:srgbClr val="2D3538"/>
              </a:solidFill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FD59FC8-8C88-DA91-31CD-94859F751010}"/>
              </a:ext>
            </a:extLst>
          </p:cNvPr>
          <p:cNvCxnSpPr/>
          <p:nvPr/>
        </p:nvCxnSpPr>
        <p:spPr>
          <a:xfrm>
            <a:off x="4807618" y="2535255"/>
            <a:ext cx="0" cy="1566041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53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D05AEAC5-71CD-EEB6-66F8-AE5295CA2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240DBD0B-05BB-34A7-5094-F6A031F31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模型資料前處理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B63D152-FDC4-E2B8-1912-4D3E154F2904}"/>
              </a:ext>
            </a:extLst>
          </p:cNvPr>
          <p:cNvSpPr txBox="1"/>
          <p:nvPr/>
        </p:nvSpPr>
        <p:spPr>
          <a:xfrm>
            <a:off x="1750944" y="2190362"/>
            <a:ext cx="18297238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D3538"/>
                </a:solidFill>
              </a:rPr>
              <a:t>可解釋外部資訊</a:t>
            </a:r>
          </a:p>
          <a:p>
            <a:endParaRPr lang="zh-TW" altLang="en-US" dirty="0">
              <a:solidFill>
                <a:srgbClr val="2D3538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衛星遙測: 捕捉高空或無測站區域的廣域污染雲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交通流量: 高流量尖峰 = 排放尖峰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排放清冊: 定位固定污染源，生成空間權重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節假日 / 活動: 行為模式改變 (放假少車、多煙火)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D3538"/>
                </a:solidFill>
              </a:rPr>
              <a:t>土地覆蓋 / NDVI: 綠覆率高區削弱臭氧前驅物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83F505-4A31-3EEA-2F8F-C7E8D7054F75}"/>
              </a:ext>
            </a:extLst>
          </p:cNvPr>
          <p:cNvSpPr txBox="1"/>
          <p:nvPr/>
        </p:nvSpPr>
        <p:spPr>
          <a:xfrm>
            <a:off x="882071" y="1430411"/>
            <a:ext cx="1829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2D3538"/>
                </a:solidFill>
              </a:rPr>
              <a:t>8.   </a:t>
            </a:r>
            <a:r>
              <a:rPr lang="zh-TW" altLang="en-US" sz="1600" dirty="0">
                <a:solidFill>
                  <a:srgbClr val="2D3538"/>
                </a:solidFill>
              </a:rPr>
              <a:t>可優化部分</a:t>
            </a:r>
          </a:p>
        </p:txBody>
      </p:sp>
    </p:spTree>
    <p:extLst>
      <p:ext uri="{BB962C8B-B14F-4D97-AF65-F5344CB8AC3E}">
        <p14:creationId xmlns:p14="http://schemas.microsoft.com/office/powerpoint/2010/main" val="12333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18420CD9-A90A-61D8-7711-5A63AA44E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633973C9-6DAC-5A18-15F4-44A8E1F8F9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60" name="Google Shape;3260;p39">
            <a:extLst>
              <a:ext uri="{FF2B5EF4-FFF2-40B4-BE49-F238E27FC236}">
                <a16:creationId xmlns:a16="http://schemas.microsoft.com/office/drawing/2014/main" id="{6301238E-92FE-276B-C696-609B199AD323}"/>
              </a:ext>
            </a:extLst>
          </p:cNvPr>
          <p:cNvSpPr/>
          <p:nvPr/>
        </p:nvSpPr>
        <p:spPr>
          <a:xfrm>
            <a:off x="1510892" y="2290289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39">
            <a:extLst>
              <a:ext uri="{FF2B5EF4-FFF2-40B4-BE49-F238E27FC236}">
                <a16:creationId xmlns:a16="http://schemas.microsoft.com/office/drawing/2014/main" id="{2451460A-55A8-EA1A-3674-2D9F60D1F0F7}"/>
              </a:ext>
            </a:extLst>
          </p:cNvPr>
          <p:cNvSpPr txBox="1"/>
          <p:nvPr/>
        </p:nvSpPr>
        <p:spPr>
          <a:xfrm flipH="1">
            <a:off x="6928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前處理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</p:txBody>
      </p:sp>
      <p:sp>
        <p:nvSpPr>
          <p:cNvPr id="3265" name="Google Shape;3265;p39">
            <a:extLst>
              <a:ext uri="{FF2B5EF4-FFF2-40B4-BE49-F238E27FC236}">
                <a16:creationId xmlns:a16="http://schemas.microsoft.com/office/drawing/2014/main" id="{ECC3C0D2-851C-7D88-5DF5-4061E26EEFB8}"/>
              </a:ext>
            </a:extLst>
          </p:cNvPr>
          <p:cNvSpPr txBox="1"/>
          <p:nvPr/>
        </p:nvSpPr>
        <p:spPr>
          <a:xfrm flipH="1">
            <a:off x="20471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Lag </a:t>
            </a:r>
          </a:p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選擇</a:t>
            </a:r>
            <a:endParaRPr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3266" name="Google Shape;3266;p39">
            <a:extLst>
              <a:ext uri="{FF2B5EF4-FFF2-40B4-BE49-F238E27FC236}">
                <a16:creationId xmlns:a16="http://schemas.microsoft.com/office/drawing/2014/main" id="{648B2E9C-9A67-77DA-31DF-A2203A224CF3}"/>
              </a:ext>
            </a:extLst>
          </p:cNvPr>
          <p:cNvSpPr txBox="1"/>
          <p:nvPr/>
        </p:nvSpPr>
        <p:spPr>
          <a:xfrm flipH="1">
            <a:off x="3412003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滑動窗口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介紹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cxnSp>
        <p:nvCxnSpPr>
          <p:cNvPr id="3268" name="Google Shape;3268;p39">
            <a:extLst>
              <a:ext uri="{FF2B5EF4-FFF2-40B4-BE49-F238E27FC236}">
                <a16:creationId xmlns:a16="http://schemas.microsoft.com/office/drawing/2014/main" id="{8DFEC385-9555-C72F-8C10-672BD7982309}"/>
              </a:ext>
            </a:extLst>
          </p:cNvPr>
          <p:cNvCxnSpPr>
            <a:cxnSpLocks/>
            <a:stCxn id="3260" idx="3"/>
          </p:cNvCxnSpPr>
          <p:nvPr/>
        </p:nvCxnSpPr>
        <p:spPr>
          <a:xfrm>
            <a:off x="1687292" y="2378489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1" name="Google Shape;3271;p39">
            <a:extLst>
              <a:ext uri="{FF2B5EF4-FFF2-40B4-BE49-F238E27FC236}">
                <a16:creationId xmlns:a16="http://schemas.microsoft.com/office/drawing/2014/main" id="{B47609ED-73CC-DE02-B5F9-C9297C3D18F3}"/>
              </a:ext>
            </a:extLst>
          </p:cNvPr>
          <p:cNvCxnSpPr>
            <a:stCxn id="3260" idx="2"/>
            <a:endCxn id="3264" idx="0"/>
          </p:cNvCxnSpPr>
          <p:nvPr/>
        </p:nvCxnSpPr>
        <p:spPr>
          <a:xfrm flipH="1">
            <a:off x="1599042" y="2466689"/>
            <a:ext cx="50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266;p39">
            <a:extLst>
              <a:ext uri="{FF2B5EF4-FFF2-40B4-BE49-F238E27FC236}">
                <a16:creationId xmlns:a16="http://schemas.microsoft.com/office/drawing/2014/main" id="{4C9FB4AC-6CF8-1515-771E-64A4E87FB94F}"/>
              </a:ext>
            </a:extLst>
          </p:cNvPr>
          <p:cNvSpPr txBox="1"/>
          <p:nvPr/>
        </p:nvSpPr>
        <p:spPr>
          <a:xfrm flipH="1">
            <a:off x="476258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模型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訓練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23" name="Google Shape;3260;p39">
            <a:extLst>
              <a:ext uri="{FF2B5EF4-FFF2-40B4-BE49-F238E27FC236}">
                <a16:creationId xmlns:a16="http://schemas.microsoft.com/office/drawing/2014/main" id="{EA0AEE66-3D80-52AB-9D05-A784560F5771}"/>
              </a:ext>
            </a:extLst>
          </p:cNvPr>
          <p:cNvSpPr/>
          <p:nvPr/>
        </p:nvSpPr>
        <p:spPr>
          <a:xfrm>
            <a:off x="2882492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3268;p39">
            <a:extLst>
              <a:ext uri="{FF2B5EF4-FFF2-40B4-BE49-F238E27FC236}">
                <a16:creationId xmlns:a16="http://schemas.microsoft.com/office/drawing/2014/main" id="{BC821C49-A988-7729-7535-D5D2AD3997FF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058892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271;p39">
            <a:extLst>
              <a:ext uri="{FF2B5EF4-FFF2-40B4-BE49-F238E27FC236}">
                <a16:creationId xmlns:a16="http://schemas.microsoft.com/office/drawing/2014/main" id="{54CD782D-5722-0C3B-50B5-C7D2FE89CA85}"/>
              </a:ext>
            </a:extLst>
          </p:cNvPr>
          <p:cNvCxnSpPr>
            <a:stCxn id="23" idx="2"/>
          </p:cNvCxnSpPr>
          <p:nvPr/>
        </p:nvCxnSpPr>
        <p:spPr>
          <a:xfrm>
            <a:off x="2970692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260;p39">
            <a:extLst>
              <a:ext uri="{FF2B5EF4-FFF2-40B4-BE49-F238E27FC236}">
                <a16:creationId xmlns:a16="http://schemas.microsoft.com/office/drawing/2014/main" id="{1FA93395-E28D-8FB5-C36A-E5D31E71CE3A}"/>
              </a:ext>
            </a:extLst>
          </p:cNvPr>
          <p:cNvSpPr/>
          <p:nvPr/>
        </p:nvSpPr>
        <p:spPr>
          <a:xfrm>
            <a:off x="4217305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3268;p39">
            <a:extLst>
              <a:ext uri="{FF2B5EF4-FFF2-40B4-BE49-F238E27FC236}">
                <a16:creationId xmlns:a16="http://schemas.microsoft.com/office/drawing/2014/main" id="{EBA3E7F9-7D77-B0AF-A76F-D5915B4F5076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93705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3271;p39">
            <a:extLst>
              <a:ext uri="{FF2B5EF4-FFF2-40B4-BE49-F238E27FC236}">
                <a16:creationId xmlns:a16="http://schemas.microsoft.com/office/drawing/2014/main" id="{C6DA569F-9CFB-CCCF-0C1E-E19940F55EF6}"/>
              </a:ext>
            </a:extLst>
          </p:cNvPr>
          <p:cNvCxnSpPr>
            <a:stCxn id="26" idx="2"/>
          </p:cNvCxnSpPr>
          <p:nvPr/>
        </p:nvCxnSpPr>
        <p:spPr>
          <a:xfrm>
            <a:off x="4305505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260;p39">
            <a:extLst>
              <a:ext uri="{FF2B5EF4-FFF2-40B4-BE49-F238E27FC236}">
                <a16:creationId xmlns:a16="http://schemas.microsoft.com/office/drawing/2014/main" id="{D4DF1A7A-62CC-5AF9-5FF4-FA375CC1C57C}"/>
              </a:ext>
            </a:extLst>
          </p:cNvPr>
          <p:cNvSpPr/>
          <p:nvPr/>
        </p:nvSpPr>
        <p:spPr>
          <a:xfrm>
            <a:off x="5573140" y="2285034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268;p39">
            <a:extLst>
              <a:ext uri="{FF2B5EF4-FFF2-40B4-BE49-F238E27FC236}">
                <a16:creationId xmlns:a16="http://schemas.microsoft.com/office/drawing/2014/main" id="{8DB7646E-797A-3584-313F-EED7BA7861B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49540" y="2373234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271;p39">
            <a:extLst>
              <a:ext uri="{FF2B5EF4-FFF2-40B4-BE49-F238E27FC236}">
                <a16:creationId xmlns:a16="http://schemas.microsoft.com/office/drawing/2014/main" id="{77C05400-1D8B-A9AA-871A-8DFA38118316}"/>
              </a:ext>
            </a:extLst>
          </p:cNvPr>
          <p:cNvCxnSpPr>
            <a:stCxn id="29" idx="2"/>
          </p:cNvCxnSpPr>
          <p:nvPr/>
        </p:nvCxnSpPr>
        <p:spPr>
          <a:xfrm>
            <a:off x="5661340" y="2461434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60;p39">
            <a:extLst>
              <a:ext uri="{FF2B5EF4-FFF2-40B4-BE49-F238E27FC236}">
                <a16:creationId xmlns:a16="http://schemas.microsoft.com/office/drawing/2014/main" id="{B6593E02-B6B5-8AF7-25F1-2177BE82CCCB}"/>
              </a:ext>
            </a:extLst>
          </p:cNvPr>
          <p:cNvSpPr/>
          <p:nvPr/>
        </p:nvSpPr>
        <p:spPr>
          <a:xfrm>
            <a:off x="6928974" y="2264013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271;p39">
            <a:extLst>
              <a:ext uri="{FF2B5EF4-FFF2-40B4-BE49-F238E27FC236}">
                <a16:creationId xmlns:a16="http://schemas.microsoft.com/office/drawing/2014/main" id="{686588C1-DE21-23F0-D888-1E1B5010F5C8}"/>
              </a:ext>
            </a:extLst>
          </p:cNvPr>
          <p:cNvCxnSpPr>
            <a:stCxn id="32" idx="2"/>
          </p:cNvCxnSpPr>
          <p:nvPr/>
        </p:nvCxnSpPr>
        <p:spPr>
          <a:xfrm>
            <a:off x="7017174" y="2440413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686E61A-BE87-8A37-8EBB-E738CF77BD8B}"/>
              </a:ext>
            </a:extLst>
          </p:cNvPr>
          <p:cNvSpPr txBox="1"/>
          <p:nvPr/>
        </p:nvSpPr>
        <p:spPr>
          <a:xfrm>
            <a:off x="6521383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可解釋性</a:t>
            </a:r>
          </a:p>
        </p:txBody>
      </p:sp>
      <p:cxnSp>
        <p:nvCxnSpPr>
          <p:cNvPr id="2" name="Google Shape;3268;p39">
            <a:extLst>
              <a:ext uri="{FF2B5EF4-FFF2-40B4-BE49-F238E27FC236}">
                <a16:creationId xmlns:a16="http://schemas.microsoft.com/office/drawing/2014/main" id="{C123A599-E2B2-2A7D-C086-BED2434D293D}"/>
              </a:ext>
            </a:extLst>
          </p:cNvPr>
          <p:cNvCxnSpPr>
            <a:cxnSpLocks/>
          </p:cNvCxnSpPr>
          <p:nvPr/>
        </p:nvCxnSpPr>
        <p:spPr>
          <a:xfrm>
            <a:off x="7036676" y="2373234"/>
            <a:ext cx="12871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Google Shape;3260;p39">
            <a:extLst>
              <a:ext uri="{FF2B5EF4-FFF2-40B4-BE49-F238E27FC236}">
                <a16:creationId xmlns:a16="http://schemas.microsoft.com/office/drawing/2014/main" id="{D64B5749-4E4F-4656-F218-0AF21C09E6BE}"/>
              </a:ext>
            </a:extLst>
          </p:cNvPr>
          <p:cNvSpPr/>
          <p:nvPr/>
        </p:nvSpPr>
        <p:spPr>
          <a:xfrm>
            <a:off x="8147412" y="2255442"/>
            <a:ext cx="176400" cy="176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3271;p39">
            <a:extLst>
              <a:ext uri="{FF2B5EF4-FFF2-40B4-BE49-F238E27FC236}">
                <a16:creationId xmlns:a16="http://schemas.microsoft.com/office/drawing/2014/main" id="{0CC2AFAF-600E-ADC9-F7E4-55DD4ECE9542}"/>
              </a:ext>
            </a:extLst>
          </p:cNvPr>
          <p:cNvCxnSpPr/>
          <p:nvPr/>
        </p:nvCxnSpPr>
        <p:spPr>
          <a:xfrm>
            <a:off x="8233677" y="2431842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D332F4-6129-CDAE-7121-6DC9C90F63BA}"/>
              </a:ext>
            </a:extLst>
          </p:cNvPr>
          <p:cNvSpPr txBox="1"/>
          <p:nvPr/>
        </p:nvSpPr>
        <p:spPr>
          <a:xfrm>
            <a:off x="7723600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推論</a:t>
            </a:r>
          </a:p>
        </p:txBody>
      </p:sp>
    </p:spTree>
    <p:extLst>
      <p:ext uri="{BB962C8B-B14F-4D97-AF65-F5344CB8AC3E}">
        <p14:creationId xmlns:p14="http://schemas.microsoft.com/office/powerpoint/2010/main" val="53752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05" name="Google Shape;2605;p29"/>
          <p:cNvSpPr txBox="1">
            <a:spLocks noGrp="1"/>
          </p:cNvSpPr>
          <p:nvPr>
            <p:ph type="subTitle" idx="3"/>
          </p:nvPr>
        </p:nvSpPr>
        <p:spPr>
          <a:xfrm>
            <a:off x="5523609" y="1923655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Traditional statistical time series methods and machine learning methods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606" name="Google Shape;2606;p29"/>
          <p:cNvSpPr txBox="1">
            <a:spLocks noGrp="1"/>
          </p:cNvSpPr>
          <p:nvPr>
            <p:ph type="subTitle" idx="1"/>
          </p:nvPr>
        </p:nvSpPr>
        <p:spPr>
          <a:xfrm>
            <a:off x="1497964" y="1827108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Using data science methods to monitor and predict Taiwan's air quality</a:t>
            </a:r>
            <a:endParaRPr dirty="0"/>
          </a:p>
        </p:txBody>
      </p:sp>
      <p:sp>
        <p:nvSpPr>
          <p:cNvPr id="2607" name="Google Shape;2607;p29"/>
          <p:cNvSpPr txBox="1">
            <a:spLocks noGrp="1"/>
          </p:cNvSpPr>
          <p:nvPr>
            <p:ph type="subTitle" idx="2"/>
          </p:nvPr>
        </p:nvSpPr>
        <p:spPr>
          <a:xfrm>
            <a:off x="1497964" y="3403253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data used in the project mainly comes from the air quality open data set of the </a:t>
            </a:r>
            <a:r>
              <a:rPr lang="en-US" b="1" dirty="0"/>
              <a:t>Taiwan government's environmental data open platform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609" name="Google Shape;2609;p29"/>
          <p:cNvSpPr txBox="1">
            <a:spLocks noGrp="1"/>
          </p:cNvSpPr>
          <p:nvPr>
            <p:ph type="title" idx="5"/>
          </p:nvPr>
        </p:nvSpPr>
        <p:spPr>
          <a:xfrm>
            <a:off x="737886" y="1587825"/>
            <a:ext cx="724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10" name="Google Shape;2610;p29"/>
          <p:cNvSpPr txBox="1">
            <a:spLocks noGrp="1"/>
          </p:cNvSpPr>
          <p:nvPr>
            <p:ph type="title" idx="6"/>
          </p:nvPr>
        </p:nvSpPr>
        <p:spPr>
          <a:xfrm>
            <a:off x="4590537" y="1587825"/>
            <a:ext cx="724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11" name="Google Shape;2611;p29"/>
          <p:cNvSpPr txBox="1">
            <a:spLocks noGrp="1"/>
          </p:cNvSpPr>
          <p:nvPr>
            <p:ph type="title" idx="7"/>
          </p:nvPr>
        </p:nvSpPr>
        <p:spPr>
          <a:xfrm>
            <a:off x="737886" y="3167325"/>
            <a:ext cx="724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2" name="Google Shape;2612;p29"/>
          <p:cNvSpPr txBox="1">
            <a:spLocks noGrp="1"/>
          </p:cNvSpPr>
          <p:nvPr>
            <p:ph type="title" idx="8"/>
          </p:nvPr>
        </p:nvSpPr>
        <p:spPr>
          <a:xfrm>
            <a:off x="4590536" y="3167325"/>
            <a:ext cx="724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13" name="Google Shape;2613;p29"/>
          <p:cNvSpPr txBox="1">
            <a:spLocks noGrp="1"/>
          </p:cNvSpPr>
          <p:nvPr>
            <p:ph type="subTitle" idx="9"/>
          </p:nvPr>
        </p:nvSpPr>
        <p:spPr>
          <a:xfrm>
            <a:off x="1497964" y="1511625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專案背景與研究動機</a:t>
            </a:r>
            <a:endParaRPr dirty="0"/>
          </a:p>
        </p:txBody>
      </p:sp>
      <p:sp>
        <p:nvSpPr>
          <p:cNvPr id="2614" name="Google Shape;2614;p29"/>
          <p:cNvSpPr txBox="1">
            <a:spLocks noGrp="1"/>
          </p:cNvSpPr>
          <p:nvPr>
            <p:ph type="subTitle" idx="13"/>
          </p:nvPr>
        </p:nvSpPr>
        <p:spPr>
          <a:xfrm>
            <a:off x="1497964" y="3091119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研究目標與範圍</a:t>
            </a:r>
            <a:endParaRPr dirty="0"/>
          </a:p>
        </p:txBody>
      </p:sp>
      <p:sp>
        <p:nvSpPr>
          <p:cNvPr id="2615" name="Google Shape;2615;p29"/>
          <p:cNvSpPr txBox="1">
            <a:spLocks noGrp="1"/>
          </p:cNvSpPr>
          <p:nvPr>
            <p:ph type="subTitle" idx="14"/>
          </p:nvPr>
        </p:nvSpPr>
        <p:spPr>
          <a:xfrm>
            <a:off x="5461825" y="1558743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16" name="Google Shape;2616;p29"/>
          <p:cNvSpPr txBox="1">
            <a:spLocks noGrp="1"/>
          </p:cNvSpPr>
          <p:nvPr>
            <p:ph type="subTitle" idx="15"/>
          </p:nvPr>
        </p:nvSpPr>
        <p:spPr>
          <a:xfrm>
            <a:off x="5461825" y="3297525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 &amp;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總結分享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FB90473F-8507-CC96-5EB7-D1CB64F03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16931A8-B30A-091B-D984-3B4EA2E49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DEE7BA9-D176-D6B4-C204-D7CBD037774B}"/>
              </a:ext>
            </a:extLst>
          </p:cNvPr>
          <p:cNvSpPr txBox="1"/>
          <p:nvPr/>
        </p:nvSpPr>
        <p:spPr>
          <a:xfrm>
            <a:off x="1060249" y="1403502"/>
            <a:ext cx="8553713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/>
              <a:t>為什麼要做 </a:t>
            </a:r>
            <a:r>
              <a:rPr lang="en-US" altLang="zh-TW" sz="1600" dirty="0"/>
              <a:t>Lag </a:t>
            </a:r>
            <a:r>
              <a:rPr lang="zh-TW" altLang="en-US" sz="1600" dirty="0"/>
              <a:t>分析？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揭露「時間依賴」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找出「訊號 vs. 噪訊」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決定滑動窗口長度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對齊物理機制</a:t>
            </a:r>
            <a:endParaRPr lang="en-US" altLang="zh-TW" sz="1600" dirty="0"/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>
              <a:lnSpc>
                <a:spcPct val="150000"/>
              </a:lnSpc>
            </a:pPr>
            <a:r>
              <a:rPr lang="zh-TW" altLang="en-US" sz="1600" dirty="0"/>
              <a:t>Lag 分析＝把「過去多久的空氣還影響現在」量化清楚，</a:t>
            </a: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zh-TW" altLang="en-US" sz="1600" dirty="0"/>
              <a:t>讓後續特徵工程、模型設計、交叉驗證都站在正確起跑線</a:t>
            </a:r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>
              <a:lnSpc>
                <a:spcPct val="150000"/>
              </a:lnSpc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24323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186EB93-C914-BF13-89D6-6027B0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127F08A-A810-6B71-1CB7-162B4DAB4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3F7A379-C514-80EF-4FD3-B774E275E531}"/>
              </a:ext>
            </a:extLst>
          </p:cNvPr>
          <p:cNvSpPr txBox="1"/>
          <p:nvPr/>
        </p:nvSpPr>
        <p:spPr>
          <a:xfrm>
            <a:off x="1060249" y="1249900"/>
            <a:ext cx="8553713" cy="3973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500" dirty="0"/>
              <a:t>資料基礎建設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500" dirty="0"/>
              <a:t>STL 分解 → 純化訊號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500" dirty="0"/>
              <a:t>相關性偵測 (ACF / PACF)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500" dirty="0"/>
              <a:t>線性依賴：動態 Pearson 門檻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500" dirty="0"/>
              <a:t>非線性依賴：Bias-corrected 互信息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500" dirty="0"/>
              <a:t>產生候選滯後窗口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500" dirty="0"/>
              <a:t>Rolling-origin 交叉驗證</a:t>
            </a:r>
            <a:endParaRPr lang="en-US" altLang="zh-TW" sz="1500" dirty="0"/>
          </a:p>
          <a:p>
            <a:pPr>
              <a:lnSpc>
                <a:spcPct val="150000"/>
              </a:lnSpc>
            </a:pPr>
            <a:br>
              <a:rPr lang="en-US" altLang="zh-TW" sz="500" dirty="0"/>
            </a:br>
            <a:r>
              <a:rPr lang="zh-TW" altLang="en-US" sz="1500" b="1" dirty="0"/>
              <a:t>結論 &amp; 應用</a:t>
            </a:r>
          </a:p>
          <a:p>
            <a:pPr>
              <a:lnSpc>
                <a:spcPct val="150000"/>
              </a:lnSpc>
            </a:pPr>
            <a:r>
              <a:rPr lang="zh-TW" altLang="en-US" sz="1500" dirty="0"/>
              <a:t>短期預警：24 h 窗口就夠快、夠好。</a:t>
            </a:r>
          </a:p>
          <a:p>
            <a:pPr>
              <a:lnSpc>
                <a:spcPct val="150000"/>
              </a:lnSpc>
            </a:pPr>
            <a:r>
              <a:rPr lang="zh-TW" altLang="en-US" sz="1500" dirty="0"/>
              <a:t>1–3 天預測：用 72 h 窗口效果最佳（RMSE 0.316 µg/m³）</a:t>
            </a:r>
          </a:p>
          <a:p>
            <a:pPr>
              <a:lnSpc>
                <a:spcPct val="150000"/>
              </a:lnSpc>
            </a:pP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817833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186EB93-C914-BF13-89D6-6027B0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127F08A-A810-6B71-1CB7-162B4DAB4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266" name="Picture 2" descr="STL_decomposition_fix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64" y="1017725"/>
            <a:ext cx="4730671" cy="394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574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186EB93-C914-BF13-89D6-6027B0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127F08A-A810-6B71-1CB7-162B4DAB4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362" name="Picture 2" descr="Residual_distribution_ch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70" y="1017725"/>
            <a:ext cx="5816660" cy="387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739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186EB93-C914-BF13-89D6-6027B0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127F08A-A810-6B71-1CB7-162B4DAB4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386" name="Picture 2" descr="ACF_PACF_comparison_fix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94" y="1017725"/>
            <a:ext cx="5408612" cy="386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1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186EB93-C914-BF13-89D6-6027B0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127F08A-A810-6B71-1CB7-162B4DAB4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410" name="Picture 2" descr="Dependency_heatmap_fix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28" y="1231899"/>
            <a:ext cx="7155544" cy="35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910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186EB93-C914-BF13-89D6-6027B0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127F08A-A810-6B71-1CB7-162B4DAB4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434" name="Picture 2" descr="CV_results_comparison_fix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136536"/>
            <a:ext cx="7404327" cy="370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39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186EB93-C914-BF13-89D6-6027B0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127F08A-A810-6B71-1CB7-162B4DAB4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9458" name="Picture 2" descr="Ultimate_dashboard_fix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7" y="1101327"/>
            <a:ext cx="5237163" cy="392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7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FB90473F-8507-CC96-5EB7-D1CB64F03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16931A8-B30A-091B-D984-3B4EA2E49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選擇檢討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399" y="1232922"/>
            <a:ext cx="76756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/>
              <a:t>1. </a:t>
            </a:r>
            <a:r>
              <a:rPr lang="zh-TW" altLang="en-US" sz="1600" b="1" dirty="0"/>
              <a:t>時序對 </a:t>
            </a:r>
            <a:r>
              <a:rPr lang="en-US" altLang="zh-TW" sz="1600" b="1" dirty="0"/>
              <a:t>(lag-pair) </a:t>
            </a:r>
            <a:r>
              <a:rPr lang="zh-TW" altLang="en-US" sz="1600" b="1" dirty="0"/>
              <a:t>混了站點邊界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正確做法</a:t>
            </a:r>
            <a:r>
              <a:rPr lang="zh-TW" altLang="en-US" sz="1600" dirty="0"/>
              <a:t>：計算 </a:t>
            </a:r>
            <a:r>
              <a:rPr lang="en-US" altLang="zh-TW" sz="1600" dirty="0"/>
              <a:t>lag-h </a:t>
            </a:r>
            <a:r>
              <a:rPr lang="zh-TW" altLang="en-US" sz="1600" dirty="0"/>
              <a:t>時，應該只配對「同一測站的 </a:t>
            </a:r>
            <a:r>
              <a:rPr lang="en-US" altLang="zh-TW" sz="1600" dirty="0"/>
              <a:t>AQIₜ ↔ AQIₜ₊ₕ</a:t>
            </a:r>
            <a:r>
              <a:rPr lang="zh-TW" altLang="en-US" sz="1600" dirty="0"/>
              <a:t>」</a:t>
            </a:r>
            <a:endParaRPr lang="en-US" altLang="zh-TW" sz="1600" dirty="0"/>
          </a:p>
          <a:p>
            <a:pPr>
              <a:buFont typeface="Arial" panose="020B0604020202020204" pitchFamily="34" charset="0"/>
              <a:buChar char="•"/>
            </a:pPr>
            <a:endParaRPr lang="zh-TW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錯誤做法</a:t>
            </a:r>
            <a:r>
              <a:rPr lang="zh-TW" altLang="en-US" sz="1600" dirty="0"/>
              <a:t>：若先把各測站的時間序列接在一起，跑 </a:t>
            </a:r>
            <a:r>
              <a:rPr lang="en-US" altLang="zh-TW" sz="1600" dirty="0"/>
              <a:t>ACF</a:t>
            </a:r>
          </a:p>
          <a:p>
            <a:r>
              <a:rPr lang="zh-TW" altLang="en-US" sz="1600" dirty="0"/>
              <a:t>就會把最後一筆 </a:t>
            </a:r>
            <a:r>
              <a:rPr lang="en-US" altLang="zh-TW" sz="1600" dirty="0"/>
              <a:t>Aₜ</a:t>
            </a:r>
            <a:r>
              <a:rPr lang="zh-TW" altLang="en-US" sz="1600" dirty="0"/>
              <a:t>（站 </a:t>
            </a:r>
            <a:r>
              <a:rPr lang="en-US" altLang="zh-TW" sz="1600" dirty="0"/>
              <a:t>A</a:t>
            </a:r>
            <a:r>
              <a:rPr lang="zh-TW" altLang="en-US" sz="1600" dirty="0"/>
              <a:t>）和下一筆 </a:t>
            </a:r>
            <a:r>
              <a:rPr lang="en-US" altLang="zh-TW" sz="1600" dirty="0"/>
              <a:t>Bₜ₊₁</a:t>
            </a:r>
            <a:r>
              <a:rPr lang="zh-TW" altLang="en-US" sz="1600" dirty="0"/>
              <a:t>（站 </a:t>
            </a:r>
            <a:r>
              <a:rPr lang="en-US" altLang="zh-TW" sz="1600" dirty="0"/>
              <a:t>B</a:t>
            </a:r>
            <a:r>
              <a:rPr lang="zh-TW" altLang="en-US" sz="1600" dirty="0"/>
              <a:t>）當成「</a:t>
            </a:r>
            <a:r>
              <a:rPr lang="en-US" altLang="zh-TW" sz="1600" dirty="0"/>
              <a:t>lag=1</a:t>
            </a:r>
            <a:r>
              <a:rPr lang="zh-TW" altLang="en-US" sz="1600" dirty="0"/>
              <a:t>」的一對，混淆不同站的資料</a:t>
            </a:r>
            <a:endParaRPr lang="en-US" altLang="zh-TW" sz="1600" dirty="0"/>
          </a:p>
          <a:p>
            <a:endParaRPr lang="zh-TW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後果</a:t>
            </a:r>
            <a:r>
              <a:rPr lang="zh-TW" altLang="en-US" sz="1600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你看到的自相關／互信息，裡面不只是真正的「時間延遲」訊號，還摻雜了「站與站之間切換」的偽訊息。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ACF/PACF </a:t>
            </a:r>
            <a:r>
              <a:rPr lang="zh-TW" altLang="en-US" sz="1600" dirty="0"/>
              <a:t>上的振盪不再純粹反映 </a:t>
            </a:r>
            <a:r>
              <a:rPr lang="en-US" altLang="zh-TW" sz="1600" dirty="0"/>
              <a:t>AQI </a:t>
            </a:r>
            <a:r>
              <a:rPr lang="zh-TW" altLang="en-US" sz="1600" dirty="0"/>
              <a:t>本身的日／週期，而是摻了站序列拼接處的雜訊</a:t>
            </a:r>
          </a:p>
        </p:txBody>
      </p:sp>
    </p:spTree>
    <p:extLst>
      <p:ext uri="{BB962C8B-B14F-4D97-AF65-F5344CB8AC3E}">
        <p14:creationId xmlns:p14="http://schemas.microsoft.com/office/powerpoint/2010/main" val="346125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FB90473F-8507-CC96-5EB7-D1CB64F03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16931A8-B30A-091B-D984-3B4EA2E49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Lag 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選擇檢討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0000" y="1844020"/>
            <a:ext cx="704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/>
              <a:t>2. </a:t>
            </a:r>
            <a:r>
              <a:rPr lang="zh-TW" altLang="en-US" sz="1600" b="1" dirty="0"/>
              <a:t>空間相關 </a:t>
            </a:r>
            <a:r>
              <a:rPr lang="en-US" altLang="zh-TW" sz="1600" b="1" dirty="0"/>
              <a:t>(station-to-station) </a:t>
            </a:r>
            <a:r>
              <a:rPr lang="zh-TW" altLang="en-US" sz="1600" b="1" dirty="0"/>
              <a:t>混進來</a:t>
            </a:r>
            <a:endParaRPr lang="en-US" altLang="zh-TW" sz="1600" b="1" dirty="0"/>
          </a:p>
          <a:p>
            <a:endParaRPr lang="zh-TW" altLang="en-US" sz="1600" b="1" dirty="0"/>
          </a:p>
          <a:p>
            <a:r>
              <a:rPr lang="zh-TW" altLang="en-US" sz="1600" dirty="0"/>
              <a:t>如果一次把所有站一起投入「同一個 </a:t>
            </a:r>
            <a:r>
              <a:rPr lang="en-US" altLang="zh-TW" sz="1600" dirty="0"/>
              <a:t>ACF </a:t>
            </a:r>
            <a:r>
              <a:rPr lang="zh-TW" altLang="en-US" sz="1600" dirty="0"/>
              <a:t>算法」：</a:t>
            </a:r>
            <a:endParaRPr lang="en-US" altLang="zh-TW" sz="1600" dirty="0"/>
          </a:p>
          <a:p>
            <a:pPr>
              <a:buFont typeface="Arial" panose="020B0604020202020204" pitchFamily="34" charset="0"/>
              <a:buChar char="•"/>
            </a:pPr>
            <a:endParaRPr lang="zh-TW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實際上它是在**多序列面板 </a:t>
            </a:r>
            <a:r>
              <a:rPr lang="en-US" altLang="zh-TW" sz="1600" dirty="0"/>
              <a:t>(panel) </a:t>
            </a:r>
            <a:r>
              <a:rPr lang="zh-TW" altLang="en-US" sz="1600" dirty="0"/>
              <a:t>上「橫向平均」**自相關：把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</a:t>
            </a:r>
            <a:r>
              <a:rPr lang="zh-TW" altLang="en-US" sz="1600" dirty="0"/>
              <a:t>站 </a:t>
            </a:r>
            <a:r>
              <a:rPr lang="en-US" altLang="zh-TW" sz="1600" dirty="0"/>
              <a:t>lag-h </a:t>
            </a:r>
            <a:r>
              <a:rPr lang="zh-TW" altLang="en-US" sz="1600" dirty="0"/>
              <a:t>的 </a:t>
            </a:r>
            <a:r>
              <a:rPr lang="en-US" altLang="zh-TW" sz="1600" dirty="0"/>
              <a:t>correlation </a:t>
            </a:r>
            <a:r>
              <a:rPr lang="zh-TW" altLang="en-US" sz="1600" dirty="0"/>
              <a:t>跟 </a:t>
            </a:r>
            <a:r>
              <a:rPr lang="en-US" altLang="zh-TW" sz="1600" dirty="0"/>
              <a:t>j </a:t>
            </a:r>
            <a:r>
              <a:rPr lang="zh-TW" altLang="en-US" sz="1600" dirty="0"/>
              <a:t>站 </a:t>
            </a:r>
            <a:r>
              <a:rPr lang="en-US" altLang="zh-TW" sz="1600" dirty="0"/>
              <a:t>lag-h </a:t>
            </a:r>
            <a:r>
              <a:rPr lang="zh-TW" altLang="en-US" sz="1600" dirty="0"/>
              <a:t>的 </a:t>
            </a:r>
            <a:r>
              <a:rPr lang="en-US" altLang="zh-TW" sz="1600" dirty="0"/>
              <a:t>correlation </a:t>
            </a:r>
            <a:r>
              <a:rPr lang="zh-TW" altLang="en-US" sz="1600" dirty="0"/>
              <a:t>全部攤在同一張圖上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如果不同測站的季節性／振幅不一，強站的特徵會掩蓋弱站，使得你讀到的「</a:t>
            </a:r>
            <a:r>
              <a:rPr lang="en-US" altLang="zh-TW" sz="1600" dirty="0"/>
              <a:t>lag ≈24,48,72… h </a:t>
            </a:r>
            <a:r>
              <a:rPr lang="zh-TW" altLang="en-US" sz="1600" dirty="0"/>
              <a:t>峰值」其實只是某幾站的主導效應</a:t>
            </a:r>
          </a:p>
        </p:txBody>
      </p:sp>
    </p:spTree>
    <p:extLst>
      <p:ext uri="{BB962C8B-B14F-4D97-AF65-F5344CB8AC3E}">
        <p14:creationId xmlns:p14="http://schemas.microsoft.com/office/powerpoint/2010/main" val="140254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31"/>
          <p:cNvSpPr txBox="1">
            <a:spLocks noGrp="1"/>
          </p:cNvSpPr>
          <p:nvPr>
            <p:ph type="title"/>
          </p:nvPr>
        </p:nvSpPr>
        <p:spPr>
          <a:xfrm>
            <a:off x="713225" y="2121000"/>
            <a:ext cx="77175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專案背景與研究動機</a:t>
            </a:r>
            <a:endParaRPr 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574350" y="539500"/>
            <a:ext cx="16521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333124" y="539512"/>
            <a:ext cx="397957" cy="491303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4984310" y="1974862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AB92ACD4-6AC1-A15A-3DD8-F6889754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A3DF4F21-C339-4B11-E4FB-B4D876F87E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60" name="Google Shape;3260;p39">
            <a:extLst>
              <a:ext uri="{FF2B5EF4-FFF2-40B4-BE49-F238E27FC236}">
                <a16:creationId xmlns:a16="http://schemas.microsoft.com/office/drawing/2014/main" id="{F1230E23-E2E9-356E-2F53-9976A2A5674F}"/>
              </a:ext>
            </a:extLst>
          </p:cNvPr>
          <p:cNvSpPr/>
          <p:nvPr/>
        </p:nvSpPr>
        <p:spPr>
          <a:xfrm>
            <a:off x="1510892" y="2290289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39">
            <a:extLst>
              <a:ext uri="{FF2B5EF4-FFF2-40B4-BE49-F238E27FC236}">
                <a16:creationId xmlns:a16="http://schemas.microsoft.com/office/drawing/2014/main" id="{9FBDFD82-EF0E-29A2-894F-829ED89087D4}"/>
              </a:ext>
            </a:extLst>
          </p:cNvPr>
          <p:cNvSpPr txBox="1"/>
          <p:nvPr/>
        </p:nvSpPr>
        <p:spPr>
          <a:xfrm flipH="1">
            <a:off x="6928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前處理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</p:txBody>
      </p:sp>
      <p:sp>
        <p:nvSpPr>
          <p:cNvPr id="3265" name="Google Shape;3265;p39">
            <a:extLst>
              <a:ext uri="{FF2B5EF4-FFF2-40B4-BE49-F238E27FC236}">
                <a16:creationId xmlns:a16="http://schemas.microsoft.com/office/drawing/2014/main" id="{E4155980-0B1D-EDFB-BC3D-11BFE4719A80}"/>
              </a:ext>
            </a:extLst>
          </p:cNvPr>
          <p:cNvSpPr txBox="1"/>
          <p:nvPr/>
        </p:nvSpPr>
        <p:spPr>
          <a:xfrm flipH="1">
            <a:off x="20471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Lag </a:t>
            </a: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選擇</a:t>
            </a:r>
            <a:endParaRPr sz="1600" b="1" dirty="0">
              <a:solidFill>
                <a:schemeClr val="accent1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3266" name="Google Shape;3266;p39">
            <a:extLst>
              <a:ext uri="{FF2B5EF4-FFF2-40B4-BE49-F238E27FC236}">
                <a16:creationId xmlns:a16="http://schemas.microsoft.com/office/drawing/2014/main" id="{275C19EF-28E7-0A88-01DF-D3A3191878F0}"/>
              </a:ext>
            </a:extLst>
          </p:cNvPr>
          <p:cNvSpPr txBox="1"/>
          <p:nvPr/>
        </p:nvSpPr>
        <p:spPr>
          <a:xfrm flipH="1">
            <a:off x="3412003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滑動窗口</a:t>
            </a:r>
            <a:endParaRPr lang="en-US" altLang="zh-TW"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介紹</a:t>
            </a:r>
            <a:endParaRPr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cxnSp>
        <p:nvCxnSpPr>
          <p:cNvPr id="3268" name="Google Shape;3268;p39">
            <a:extLst>
              <a:ext uri="{FF2B5EF4-FFF2-40B4-BE49-F238E27FC236}">
                <a16:creationId xmlns:a16="http://schemas.microsoft.com/office/drawing/2014/main" id="{DE895DD2-FB8B-991F-E09C-0E6E38C831CE}"/>
              </a:ext>
            </a:extLst>
          </p:cNvPr>
          <p:cNvCxnSpPr>
            <a:cxnSpLocks/>
            <a:stCxn id="3260" idx="3"/>
          </p:cNvCxnSpPr>
          <p:nvPr/>
        </p:nvCxnSpPr>
        <p:spPr>
          <a:xfrm>
            <a:off x="1687292" y="2378489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1" name="Google Shape;3271;p39">
            <a:extLst>
              <a:ext uri="{FF2B5EF4-FFF2-40B4-BE49-F238E27FC236}">
                <a16:creationId xmlns:a16="http://schemas.microsoft.com/office/drawing/2014/main" id="{C1C0232A-39FD-723B-FD90-3761FA20B8E6}"/>
              </a:ext>
            </a:extLst>
          </p:cNvPr>
          <p:cNvCxnSpPr>
            <a:stCxn id="3260" idx="2"/>
            <a:endCxn id="3264" idx="0"/>
          </p:cNvCxnSpPr>
          <p:nvPr/>
        </p:nvCxnSpPr>
        <p:spPr>
          <a:xfrm flipH="1">
            <a:off x="1599042" y="2466689"/>
            <a:ext cx="50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266;p39">
            <a:extLst>
              <a:ext uri="{FF2B5EF4-FFF2-40B4-BE49-F238E27FC236}">
                <a16:creationId xmlns:a16="http://schemas.microsoft.com/office/drawing/2014/main" id="{5E32D074-AB89-EBE3-53ED-F1221F0ACC73}"/>
              </a:ext>
            </a:extLst>
          </p:cNvPr>
          <p:cNvSpPr txBox="1"/>
          <p:nvPr/>
        </p:nvSpPr>
        <p:spPr>
          <a:xfrm flipH="1">
            <a:off x="476258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模型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訓練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23" name="Google Shape;3260;p39">
            <a:extLst>
              <a:ext uri="{FF2B5EF4-FFF2-40B4-BE49-F238E27FC236}">
                <a16:creationId xmlns:a16="http://schemas.microsoft.com/office/drawing/2014/main" id="{96879208-6A14-290A-3CFB-295A00CEF60F}"/>
              </a:ext>
            </a:extLst>
          </p:cNvPr>
          <p:cNvSpPr/>
          <p:nvPr/>
        </p:nvSpPr>
        <p:spPr>
          <a:xfrm>
            <a:off x="2882492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3268;p39">
            <a:extLst>
              <a:ext uri="{FF2B5EF4-FFF2-40B4-BE49-F238E27FC236}">
                <a16:creationId xmlns:a16="http://schemas.microsoft.com/office/drawing/2014/main" id="{663BA3F5-63F8-BC70-F02B-E70EADFDD2F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058892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271;p39">
            <a:extLst>
              <a:ext uri="{FF2B5EF4-FFF2-40B4-BE49-F238E27FC236}">
                <a16:creationId xmlns:a16="http://schemas.microsoft.com/office/drawing/2014/main" id="{C768AB69-4E7C-6294-99B8-C6D04C74255A}"/>
              </a:ext>
            </a:extLst>
          </p:cNvPr>
          <p:cNvCxnSpPr>
            <a:stCxn id="23" idx="2"/>
          </p:cNvCxnSpPr>
          <p:nvPr/>
        </p:nvCxnSpPr>
        <p:spPr>
          <a:xfrm>
            <a:off x="2970692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260;p39">
            <a:extLst>
              <a:ext uri="{FF2B5EF4-FFF2-40B4-BE49-F238E27FC236}">
                <a16:creationId xmlns:a16="http://schemas.microsoft.com/office/drawing/2014/main" id="{DC60F9EA-5335-9639-88BA-837072285D2F}"/>
              </a:ext>
            </a:extLst>
          </p:cNvPr>
          <p:cNvSpPr/>
          <p:nvPr/>
        </p:nvSpPr>
        <p:spPr>
          <a:xfrm>
            <a:off x="4217305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3268;p39">
            <a:extLst>
              <a:ext uri="{FF2B5EF4-FFF2-40B4-BE49-F238E27FC236}">
                <a16:creationId xmlns:a16="http://schemas.microsoft.com/office/drawing/2014/main" id="{27B9C51D-35EC-2C9E-1754-5998992C8959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93705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3271;p39">
            <a:extLst>
              <a:ext uri="{FF2B5EF4-FFF2-40B4-BE49-F238E27FC236}">
                <a16:creationId xmlns:a16="http://schemas.microsoft.com/office/drawing/2014/main" id="{83D6F3C8-B5CC-3F58-042C-1C25C5495016}"/>
              </a:ext>
            </a:extLst>
          </p:cNvPr>
          <p:cNvCxnSpPr>
            <a:stCxn id="26" idx="2"/>
          </p:cNvCxnSpPr>
          <p:nvPr/>
        </p:nvCxnSpPr>
        <p:spPr>
          <a:xfrm>
            <a:off x="4305505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260;p39">
            <a:extLst>
              <a:ext uri="{FF2B5EF4-FFF2-40B4-BE49-F238E27FC236}">
                <a16:creationId xmlns:a16="http://schemas.microsoft.com/office/drawing/2014/main" id="{DCAF1AD5-87D3-E39B-E910-CE7D407D816F}"/>
              </a:ext>
            </a:extLst>
          </p:cNvPr>
          <p:cNvSpPr/>
          <p:nvPr/>
        </p:nvSpPr>
        <p:spPr>
          <a:xfrm>
            <a:off x="5573140" y="2285034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268;p39">
            <a:extLst>
              <a:ext uri="{FF2B5EF4-FFF2-40B4-BE49-F238E27FC236}">
                <a16:creationId xmlns:a16="http://schemas.microsoft.com/office/drawing/2014/main" id="{F7884702-ED2B-73F0-82A6-52867F9E895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49540" y="2373234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271;p39">
            <a:extLst>
              <a:ext uri="{FF2B5EF4-FFF2-40B4-BE49-F238E27FC236}">
                <a16:creationId xmlns:a16="http://schemas.microsoft.com/office/drawing/2014/main" id="{B42AC152-389E-8947-B11D-81F7E0710BFF}"/>
              </a:ext>
            </a:extLst>
          </p:cNvPr>
          <p:cNvCxnSpPr>
            <a:stCxn id="29" idx="2"/>
          </p:cNvCxnSpPr>
          <p:nvPr/>
        </p:nvCxnSpPr>
        <p:spPr>
          <a:xfrm>
            <a:off x="5661340" y="2461434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60;p39">
            <a:extLst>
              <a:ext uri="{FF2B5EF4-FFF2-40B4-BE49-F238E27FC236}">
                <a16:creationId xmlns:a16="http://schemas.microsoft.com/office/drawing/2014/main" id="{269383B0-665C-CEC7-64EB-55876710A6AE}"/>
              </a:ext>
            </a:extLst>
          </p:cNvPr>
          <p:cNvSpPr/>
          <p:nvPr/>
        </p:nvSpPr>
        <p:spPr>
          <a:xfrm>
            <a:off x="6928974" y="2264013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271;p39">
            <a:extLst>
              <a:ext uri="{FF2B5EF4-FFF2-40B4-BE49-F238E27FC236}">
                <a16:creationId xmlns:a16="http://schemas.microsoft.com/office/drawing/2014/main" id="{6F52AE30-067D-63BB-490A-9637262BAD87}"/>
              </a:ext>
            </a:extLst>
          </p:cNvPr>
          <p:cNvCxnSpPr>
            <a:stCxn id="32" idx="2"/>
          </p:cNvCxnSpPr>
          <p:nvPr/>
        </p:nvCxnSpPr>
        <p:spPr>
          <a:xfrm>
            <a:off x="7017174" y="2440413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4A18797-D2C0-6545-0141-0A7DA564E689}"/>
              </a:ext>
            </a:extLst>
          </p:cNvPr>
          <p:cNvSpPr txBox="1"/>
          <p:nvPr/>
        </p:nvSpPr>
        <p:spPr>
          <a:xfrm>
            <a:off x="6521383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可解釋性</a:t>
            </a:r>
          </a:p>
        </p:txBody>
      </p:sp>
      <p:cxnSp>
        <p:nvCxnSpPr>
          <p:cNvPr id="2" name="Google Shape;3268;p39">
            <a:extLst>
              <a:ext uri="{FF2B5EF4-FFF2-40B4-BE49-F238E27FC236}">
                <a16:creationId xmlns:a16="http://schemas.microsoft.com/office/drawing/2014/main" id="{54F5F458-863F-134E-4010-173D4B781525}"/>
              </a:ext>
            </a:extLst>
          </p:cNvPr>
          <p:cNvCxnSpPr>
            <a:cxnSpLocks/>
          </p:cNvCxnSpPr>
          <p:nvPr/>
        </p:nvCxnSpPr>
        <p:spPr>
          <a:xfrm>
            <a:off x="7036676" y="2373234"/>
            <a:ext cx="12871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Google Shape;3260;p39">
            <a:extLst>
              <a:ext uri="{FF2B5EF4-FFF2-40B4-BE49-F238E27FC236}">
                <a16:creationId xmlns:a16="http://schemas.microsoft.com/office/drawing/2014/main" id="{1F3ABC82-5AB1-467D-E543-71942DFB6CA0}"/>
              </a:ext>
            </a:extLst>
          </p:cNvPr>
          <p:cNvSpPr/>
          <p:nvPr/>
        </p:nvSpPr>
        <p:spPr>
          <a:xfrm>
            <a:off x="8147412" y="2255442"/>
            <a:ext cx="176400" cy="176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3271;p39">
            <a:extLst>
              <a:ext uri="{FF2B5EF4-FFF2-40B4-BE49-F238E27FC236}">
                <a16:creationId xmlns:a16="http://schemas.microsoft.com/office/drawing/2014/main" id="{1D70FA0C-F6EA-ED8A-2BB6-734BEBD8FB7B}"/>
              </a:ext>
            </a:extLst>
          </p:cNvPr>
          <p:cNvCxnSpPr/>
          <p:nvPr/>
        </p:nvCxnSpPr>
        <p:spPr>
          <a:xfrm>
            <a:off x="8233677" y="2431842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AD6B61-08AD-37B9-71DD-0F645E727100}"/>
              </a:ext>
            </a:extLst>
          </p:cNvPr>
          <p:cNvSpPr txBox="1"/>
          <p:nvPr/>
        </p:nvSpPr>
        <p:spPr>
          <a:xfrm>
            <a:off x="7723600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推論</a:t>
            </a:r>
          </a:p>
        </p:txBody>
      </p:sp>
    </p:spTree>
    <p:extLst>
      <p:ext uri="{BB962C8B-B14F-4D97-AF65-F5344CB8AC3E}">
        <p14:creationId xmlns:p14="http://schemas.microsoft.com/office/powerpoint/2010/main" val="188065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A304A17-5539-B4A4-DDA3-A8EDB106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B7F84CC3-7D42-9DA8-F431-67F2F08BE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滑動窗口介紹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" name="Google Shape;3335;p42"/>
          <p:cNvGraphicFramePr/>
          <p:nvPr/>
        </p:nvGraphicFramePr>
        <p:xfrm>
          <a:off x="719999" y="1972427"/>
          <a:ext cx="7704001" cy="2428908"/>
        </p:xfrm>
        <a:graphic>
          <a:graphicData uri="http://schemas.openxmlformats.org/drawingml/2006/table">
            <a:tbl>
              <a:tblPr>
                <a:noFill/>
                <a:tableStyleId>{DE43510E-B4BC-432C-8E60-00379DA9CF31}</a:tableStyleId>
              </a:tblPr>
              <a:tblGrid>
                <a:gridCol w="220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91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accent2"/>
                          </a:solidFill>
                        </a:rPr>
                        <a:t>目的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1400" b="0" i="0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說明</a:t>
                      </a:r>
                      <a:endParaRPr sz="1400" b="0" i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Lato"/>
                      </a:endParaRPr>
                    </a:p>
                  </a:txBody>
                  <a:tcPr marL="27425" marR="27425" marT="18275" marB="182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1400" b="0" i="0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Lato"/>
                        </a:rPr>
                        <a:t>成果效益</a:t>
                      </a:r>
                      <a:endParaRPr sz="1400" b="0" i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Lato"/>
                      </a:endParaRPr>
                    </a:p>
                  </a:txBody>
                  <a:tcPr marL="27425" marR="27425" marT="18275" marB="182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63316"/>
                  </a:ext>
                </a:extLst>
              </a:tr>
              <a:tr h="50204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1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把序列切成可餵模型的張量</a:t>
                      </a:r>
                      <a:endParaRPr sz="1200" b="1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大多數 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ML / DL </a:t>
                      </a: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模型要的輸入是固定長度矩陣 </a:t>
                      </a:r>
                      <a:r>
                        <a:rPr lang="en-US" altLang="zh-TW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(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batch, time, features)</a:t>
                      </a:r>
                      <a:endParaRPr sz="1200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任何演算法（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LSTM、CNN、LightGBM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）</a:t>
                      </a: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都可直接套用</a:t>
                      </a:r>
                      <a:endParaRPr sz="1200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8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1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保留時間順序</a:t>
                      </a:r>
                      <a:endParaRPr sz="1200" b="1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每個窗口只含「過去 𝑘</a:t>
                      </a:r>
                      <a:r>
                        <a:rPr lang="en-US" altLang="zh-TW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k </a:t>
                      </a: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小時 → 未來 </a:t>
                      </a:r>
                      <a:r>
                        <a:rPr lang="en-US" altLang="zh-TW" sz="1200" dirty="0" err="1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ℎh</a:t>
                      </a:r>
                      <a:r>
                        <a:rPr lang="en-US" altLang="zh-TW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小時」的資訊</a:t>
                      </a:r>
                      <a:endParaRPr sz="1200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避免未來資料洩漏，符合因果</a:t>
                      </a:r>
                      <a:endParaRPr sz="1200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2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1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讓一筆資料產生多筆訓練樣本</a:t>
                      </a:r>
                      <a:endParaRPr sz="1200" b="1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逐步平移 </a:t>
                      </a:r>
                      <a:r>
                        <a:rPr lang="en-US" altLang="zh-TW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+1 step </a:t>
                      </a: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可把 </a:t>
                      </a:r>
                      <a:r>
                        <a:rPr lang="en-US" altLang="zh-TW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5</a:t>
                      </a:r>
                      <a:r>
                        <a:rPr lang="en-US" altLang="zh-TW" sz="1200" baseline="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年資料擴充成數百萬個樣本</a:t>
                      </a:r>
                      <a:endParaRPr sz="1200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改善模型泛化，支援深度學習所需的大量樣本</a:t>
                      </a:r>
                      <a:endParaRPr sz="1200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75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1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適配不同預測任務</a:t>
                      </a:r>
                      <a:endParaRPr sz="1200" b="1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改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input_seq_len、output_horizon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就能覆蓋 </a:t>
                      </a:r>
                      <a:r>
                        <a:rPr lang="en-US" altLang="zh-TW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1 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h ~ 5 d </a:t>
                      </a: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預測</a:t>
                      </a:r>
                      <a:endParaRPr sz="1200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solidFill>
                            <a:schemeClr val="dk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同一管線可以服務短、中、長期三種場景</a:t>
                      </a:r>
                      <a:endParaRPr sz="1200" dirty="0">
                        <a:solidFill>
                          <a:schemeClr val="dk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20000" y="1379262"/>
            <a:ext cx="2646878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/>
              <a:t>為什麼要用「滑動窗口」？</a:t>
            </a:r>
          </a:p>
        </p:txBody>
      </p:sp>
    </p:spTree>
    <p:extLst>
      <p:ext uri="{BB962C8B-B14F-4D97-AF65-F5344CB8AC3E}">
        <p14:creationId xmlns:p14="http://schemas.microsoft.com/office/powerpoint/2010/main" val="1927069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A304A17-5539-B4A4-DDA3-A8EDB106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B7F84CC3-7D42-9DA8-F431-67F2F08BE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滑動窗口介紹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" name="Google Shape;3335;p42"/>
          <p:cNvGraphicFramePr/>
          <p:nvPr>
            <p:extLst>
              <p:ext uri="{D42A27DB-BD31-4B8C-83A1-F6EECF244321}">
                <p14:modId xmlns:p14="http://schemas.microsoft.com/office/powerpoint/2010/main" val="641090570"/>
              </p:ext>
            </p:extLst>
          </p:nvPr>
        </p:nvGraphicFramePr>
        <p:xfrm>
          <a:off x="719999" y="1972427"/>
          <a:ext cx="7704001" cy="2408023"/>
        </p:xfrm>
        <a:graphic>
          <a:graphicData uri="http://schemas.openxmlformats.org/drawingml/2006/table">
            <a:tbl>
              <a:tblPr>
                <a:noFill/>
                <a:tableStyleId>{DE43510E-B4BC-432C-8E60-00379DA9CF31}</a:tableStyleId>
              </a:tblPr>
              <a:tblGrid>
                <a:gridCol w="220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911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accent2"/>
                          </a:solidFill>
                        </a:rPr>
                        <a:t>變數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accent2"/>
                          </a:solidFill>
                        </a:rPr>
                        <a:t>含義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accent2"/>
                          </a:solidFill>
                        </a:rPr>
                        <a:t>本系統預設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63316"/>
                  </a:ext>
                </a:extLst>
              </a:tr>
              <a:tr h="502044">
                <a:tc>
                  <a:txBody>
                    <a:bodyPr/>
                    <a:lstStyle/>
                    <a:p>
                      <a:r>
                        <a:rPr lang="en-US" dirty="0" err="1"/>
                        <a:t>input_seq_len</a:t>
                      </a:r>
                      <a:endParaRPr lang="en-US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輸入序列長度 </a:t>
                      </a:r>
                      <a:r>
                        <a:rPr lang="en-US" altLang="zh-TW" dirty="0" err="1"/>
                        <a:t>kk</a:t>
                      </a:r>
                      <a:endParaRPr lang="en-US" altLang="zh-TW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72</a:t>
                      </a:r>
                      <a:r>
                        <a:rPr lang="en-US"/>
                        <a:t>（=3 d）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89">
                <a:tc>
                  <a:txBody>
                    <a:bodyPr/>
                    <a:lstStyle/>
                    <a:p>
                      <a:r>
                        <a:rPr lang="en-US"/>
                        <a:t>output_horizon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預測步長 </a:t>
                      </a:r>
                      <a:r>
                        <a:rPr lang="en-US" dirty="0" err="1"/>
                        <a:t>hh</a:t>
                      </a:r>
                      <a:endParaRPr lang="en-US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1</a:t>
                      </a:r>
                      <a:r>
                        <a:rPr lang="zh-TW" altLang="en-US" dirty="0"/>
                        <a:t>（</a:t>
                      </a:r>
                      <a:r>
                        <a:rPr lang="en-US" altLang="zh-TW" dirty="0"/>
                        <a:t>=</a:t>
                      </a:r>
                      <a:r>
                        <a:rPr lang="zh-TW" altLang="en-US" dirty="0"/>
                        <a:t>下一小時）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23">
                <a:tc>
                  <a:txBody>
                    <a:bodyPr/>
                    <a:lstStyle/>
                    <a:p>
                      <a:r>
                        <a:rPr lang="en-US"/>
                        <a:t>stride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每次平移的步長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1</a:t>
                      </a:r>
                      <a:r>
                        <a:rPr lang="zh-TW" altLang="en-US" dirty="0"/>
                        <a:t>（最充分利用數據）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756">
                <a:tc>
                  <a:txBody>
                    <a:bodyPr/>
                    <a:lstStyle/>
                    <a:p>
                      <a:r>
                        <a:rPr lang="en-US"/>
                        <a:t>overlap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分塊重疊長度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 + h – 1 (=72)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20000" y="1379262"/>
            <a:ext cx="1005403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/>
              <a:t>核心參數</a:t>
            </a:r>
          </a:p>
        </p:txBody>
      </p:sp>
    </p:spTree>
    <p:extLst>
      <p:ext uri="{BB962C8B-B14F-4D97-AF65-F5344CB8AC3E}">
        <p14:creationId xmlns:p14="http://schemas.microsoft.com/office/powerpoint/2010/main" val="1191808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A304A17-5539-B4A4-DDA3-A8EDB106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B7F84CC3-7D42-9DA8-F431-67F2F08BE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滑動窗口介紹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20000" y="1017725"/>
                <a:ext cx="7439262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600" b="1" dirty="0"/>
                  <a:t>Windows </a:t>
                </a:r>
                <a:r>
                  <a:rPr lang="zh-TW" altLang="en-US" sz="1600" b="1" dirty="0"/>
                  <a:t>產生流程</a:t>
                </a:r>
              </a:p>
              <a:p>
                <a:pPr>
                  <a:buFont typeface="+mj-lt"/>
                  <a:buAutoNum type="arabicPeriod"/>
                </a:pPr>
                <a:r>
                  <a:rPr lang="zh-TW" altLang="en-US" sz="1600" b="1" dirty="0"/>
                  <a:t>定位序列起點</a:t>
                </a:r>
                <a:endParaRPr lang="zh-TW" alt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/>
                  <a:t>先在整檔或分塊資料內找到第一筆有效觀測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1600" b="0" dirty="0"/>
              </a:p>
              <a:p>
                <a:pPr marL="457200" lvl="1"/>
                <a:r>
                  <a:rPr lang="zh-TW" altLang="en-US" sz="1600" dirty="0"/>
                  <a:t> </a:t>
                </a:r>
                <a:endParaRPr lang="en-US" altLang="zh-TW" sz="1600" dirty="0"/>
              </a:p>
              <a:p>
                <a:pPr>
                  <a:buFont typeface="+mj-lt"/>
                  <a:buAutoNum type="arabicPeriod"/>
                </a:pPr>
                <a:r>
                  <a:rPr lang="zh-TW" altLang="en-US" sz="1600" b="1" dirty="0"/>
                  <a:t>切第一個窗口</a:t>
                </a:r>
                <a:endParaRPr lang="en-US" altLang="zh-TW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1600" dirty="0"/>
                        <m:t>X</m:t>
                      </m:r>
                      <m:r>
                        <m:rPr>
                          <m:nor/>
                        </m:rPr>
                        <a:rPr lang="en-US" altLang="zh-TW" sz="1600" dirty="0"/>
                        <m:t>₁ = [</m:t>
                      </m:r>
                      <m:r>
                        <m:rPr>
                          <m:nor/>
                        </m:rPr>
                        <a:rPr lang="en-US" altLang="zh-TW" sz="1600" dirty="0"/>
                        <m:t>t</m:t>
                      </m:r>
                      <m:r>
                        <m:rPr>
                          <m:nor/>
                        </m:rPr>
                        <a:rPr lang="en-US" altLang="zh-TW" sz="1600" dirty="0"/>
                        <m:t>₁ … </m:t>
                      </m:r>
                      <m:r>
                        <m:rPr>
                          <m:nor/>
                        </m:rPr>
                        <a:rPr lang="en-US" altLang="zh-TW" sz="1600" dirty="0"/>
                        <m:t>t</m:t>
                      </m:r>
                      <m:r>
                        <m:rPr>
                          <m:nor/>
                        </m:rPr>
                        <a:rPr lang="en-US" altLang="zh-TW" sz="1600" dirty="0"/>
                        <m:t>₇₂] → </m:t>
                      </m:r>
                      <m:r>
                        <m:rPr>
                          <m:nor/>
                        </m:rPr>
                        <a:rPr lang="en-US" altLang="zh-TW" sz="1600" dirty="0"/>
                        <m:t>y</m:t>
                      </m:r>
                      <m:r>
                        <m:rPr>
                          <m:nor/>
                        </m:rPr>
                        <a:rPr lang="en-US" altLang="zh-TW" sz="1600" dirty="0"/>
                        <m:t>₁ = </m:t>
                      </m:r>
                      <m:r>
                        <m:rPr>
                          <m:nor/>
                        </m:rPr>
                        <a:rPr lang="en-US" altLang="zh-TW" sz="1600" dirty="0"/>
                        <m:t>t</m:t>
                      </m:r>
                      <m:r>
                        <m:rPr>
                          <m:nor/>
                        </m:rPr>
                        <a:rPr lang="en-US" altLang="zh-TW" sz="1600" dirty="0"/>
                        <m:t>₇₃</m:t>
                      </m:r>
                    </m:oMath>
                  </m:oMathPara>
                </a14:m>
                <a:endParaRPr lang="en-US" altLang="zh-TW" sz="1600" dirty="0"/>
              </a:p>
              <a:p>
                <a:r>
                  <a:rPr lang="en-US" altLang="zh-TW" sz="1600" b="1" dirty="0"/>
                  <a:t>3.</a:t>
                </a:r>
                <a:r>
                  <a:rPr lang="zh-TW" altLang="en-US" sz="1600" b="1" dirty="0"/>
                  <a:t>按 </a:t>
                </a:r>
                <a:r>
                  <a:rPr lang="en-US" altLang="zh-TW" sz="1600" b="1" dirty="0"/>
                  <a:t>stride </a:t>
                </a:r>
                <a:r>
                  <a:rPr lang="zh-TW" altLang="en-US" sz="1600" b="1" dirty="0"/>
                  <a:t>滑動</a:t>
                </a:r>
                <a:endParaRPr lang="en-US" altLang="zh-TW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/>
                  <a:t>下一個窗口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/>
                  <a:t>​  </a:t>
                </a:r>
                <a:r>
                  <a:rPr lang="zh-TW" altLang="en-US" sz="1600" dirty="0"/>
                  <a:t>開始</a:t>
                </a:r>
                <a:r>
                  <a:rPr lang="zh-TW" altLang="en-US" sz="1600" b="1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  <m:t>73</m:t>
                            </m:r>
                          </m:sup>
                        </m:sSup>
                      </m:e>
                    </m:d>
                    <m:r>
                      <a:rPr lang="en-US" altLang="zh-TW" sz="1600" b="1" i="1" dirty="0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74</m:t>
                        </m:r>
                      </m:sup>
                    </m:sSup>
                  </m:oMath>
                </a14:m>
                <a:endParaRPr lang="en-US" altLang="zh-TW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/>
                  <a:t>一直滑到</a:t>
                </a:r>
                <a:r>
                  <a:rPr lang="en-US" altLang="zh-TW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TW" sz="1600" b="1" dirty="0"/>
              </a:p>
              <a:p>
                <a:endParaRPr lang="en-US" altLang="zh-TW" sz="1600" b="1" dirty="0"/>
              </a:p>
              <a:p>
                <a:r>
                  <a:rPr lang="en-US" altLang="zh-TW" sz="1600" b="1" dirty="0"/>
                  <a:t>4.</a:t>
                </a:r>
                <a:r>
                  <a:rPr lang="zh-TW" altLang="en-US" sz="1600" b="1" dirty="0"/>
                  <a:t>邊界條件</a:t>
                </a:r>
                <a:endParaRPr lang="en-US" altLang="zh-TW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/>
                  <a:t>若遇缺值，依預先補好或丟棄策略，確保每個窗口完整。</a:t>
                </a:r>
                <a:endParaRPr lang="en-US" altLang="zh-TW" sz="1600" b="1" dirty="0"/>
              </a:p>
              <a:p>
                <a:endParaRPr lang="en-US" altLang="zh-TW" sz="1600" b="1" dirty="0"/>
              </a:p>
              <a:p>
                <a:r>
                  <a:rPr lang="en-US" altLang="zh-TW" sz="1600" b="1" dirty="0"/>
                  <a:t>5.</a:t>
                </a:r>
                <a:r>
                  <a:rPr lang="zh-TW" altLang="en-US" sz="1600" b="1" dirty="0"/>
                  <a:t>輸出格式</a:t>
                </a:r>
                <a:endParaRPr lang="en-US" altLang="zh-TW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/>
                  <a:t>小檔：單一 </a:t>
                </a:r>
                <a:r>
                  <a:rPr lang="en-US" altLang="zh-TW" sz="1600" dirty="0"/>
                  <a:t>.</a:t>
                </a:r>
                <a:r>
                  <a:rPr lang="en-US" altLang="zh-TW" sz="1600" dirty="0" err="1"/>
                  <a:t>rds</a:t>
                </a:r>
                <a:r>
                  <a:rPr lang="zh-TW" altLang="en-US" sz="1600" dirty="0"/>
                  <a:t>，內容 </a:t>
                </a:r>
                <a:r>
                  <a:rPr lang="en-US" altLang="zh-TW" sz="1600" dirty="0"/>
                  <a:t>array(</a:t>
                </a:r>
                <a:r>
                  <a:rPr lang="en-US" altLang="zh-TW" sz="1600" dirty="0" err="1"/>
                  <a:t>n_window</a:t>
                </a:r>
                <a:r>
                  <a:rPr lang="en-US" altLang="zh-TW" sz="1600" dirty="0"/>
                  <a:t>, k, f)</a:t>
                </a:r>
                <a:r>
                  <a:rPr lang="zh-TW" altLang="en-US" sz="1600" dirty="0"/>
                  <a:t>。</a:t>
                </a:r>
                <a:endParaRPr lang="en-US" altLang="zh-TW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/>
                  <a:t>大檔：每 </a:t>
                </a:r>
                <a:r>
                  <a:rPr lang="en-US" altLang="zh-TW" sz="1600" dirty="0" err="1"/>
                  <a:t>chunk_size</a:t>
                </a:r>
                <a:r>
                  <a:rPr lang="en-US" altLang="zh-TW" sz="1600" dirty="0"/>
                  <a:t> </a:t>
                </a:r>
                <a:r>
                  <a:rPr lang="zh-TW" altLang="en-US" sz="1600" dirty="0"/>
                  <a:t>筆輸出一個區塊 </a:t>
                </a:r>
                <a:r>
                  <a:rPr lang="en-US" altLang="zh-TW" sz="1600" dirty="0"/>
                  <a:t>+ </a:t>
                </a:r>
                <a:r>
                  <a:rPr lang="zh-TW" altLang="en-US" sz="1600" dirty="0"/>
                  <a:t>一份 </a:t>
                </a:r>
                <a:r>
                  <a:rPr lang="en-US" altLang="zh-TW" sz="1600" dirty="0"/>
                  <a:t>index </a:t>
                </a:r>
                <a:r>
                  <a:rPr lang="zh-TW" altLang="en-US" sz="1600" dirty="0"/>
                  <a:t>描述全部窗口位置。</a:t>
                </a:r>
              </a:p>
              <a:p>
                <a:pPr>
                  <a:buFont typeface="+mj-lt"/>
                  <a:buAutoNum type="arabicPeriod"/>
                </a:pPr>
                <a:endParaRPr lang="zh-TW" altLang="en-US" sz="16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017725"/>
                <a:ext cx="7439262" cy="4247317"/>
              </a:xfrm>
              <a:prstGeom prst="rect">
                <a:avLst/>
              </a:prstGeom>
              <a:blipFill>
                <a:blip r:embed="rId6"/>
                <a:stretch>
                  <a:fillRect l="-410" t="-5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200557" y="2681655"/>
                <a:ext cx="2633734" cy="6596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/>
                        <m:t>          ▲&lt;─72─&gt;▲    (</m:t>
                      </m:r>
                      <m:r>
                        <m:rPr>
                          <m:nor/>
                        </m:rPr>
                        <a:rPr lang="zh-TW" altLang="en-US"/>
                        <m:t>重疊區</m:t>
                      </m:r>
                      <m:r>
                        <m:rPr>
                          <m:nor/>
                        </m:rPr>
                        <a:rPr lang="en-US" altLang="zh-TW"/>
                        <m:t>)└─</m:t>
                      </m:r>
                      <m:r>
                        <m:rPr>
                          <m:nor/>
                        </m:rPr>
                        <a:rPr lang="zh-TW" altLang="en-US"/>
                        <m:t>塊</m:t>
                      </m:r>
                      <m:r>
                        <m:rPr>
                          <m:nor/>
                        </m:rPr>
                        <a:rPr lang="en-US" altLang="zh-TW"/>
                        <m:t>1─────┴──────</m:t>
                      </m:r>
                      <m:r>
                        <m:rPr>
                          <m:nor/>
                        </m:rPr>
                        <a:rPr lang="zh-TW" altLang="en-US"/>
                        <m:t>塊</m:t>
                      </m:r>
                      <m:r>
                        <m:rPr>
                          <m:nor/>
                        </m:rPr>
                        <a:rPr lang="en-US" altLang="zh-TW"/>
                        <m:t>2─┘</m:t>
                      </m:r>
                      <m:r>
                        <m:rPr>
                          <m:nor/>
                        </m:rPr>
                        <a:rPr lang="en-US" altLang="zh-TW"/>
                        <m:t>t</m:t>
                      </m:r>
                      <m:r>
                        <m:rPr>
                          <m:nor/>
                        </m:rPr>
                        <a:rPr lang="en-US" altLang="zh-TW"/>
                        <m:t>1 … </m:t>
                      </m:r>
                      <m:r>
                        <m:rPr>
                          <m:nor/>
                        </m:rPr>
                        <a:rPr lang="en-US" altLang="zh-TW"/>
                        <m:t>t</m:t>
                      </m:r>
                      <m:r>
                        <m:rPr>
                          <m:nor/>
                        </m:rPr>
                        <a:rPr lang="en-US" altLang="zh-TW"/>
                        <m:t>72 | </m:t>
                      </m:r>
                      <m:r>
                        <m:rPr>
                          <m:nor/>
                        </m:rPr>
                        <a:rPr lang="en-US" altLang="zh-TW"/>
                        <m:t>t</m:t>
                      </m:r>
                      <m:r>
                        <m:rPr>
                          <m:nor/>
                        </m:rPr>
                        <a:rPr lang="en-US" altLang="zh-TW"/>
                        <m:t>73 … </m:t>
                      </m:r>
                      <m:r>
                        <m:rPr>
                          <m:nor/>
                        </m:rPr>
                        <a:rPr lang="en-US" altLang="zh-TW"/>
                        <m:t>t</m:t>
                      </m:r>
                      <m:r>
                        <m:rPr>
                          <m:nor/>
                        </m:rPr>
                        <a:rPr lang="en-US" altLang="zh-TW"/>
                        <m:t>144 | …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57" y="2681655"/>
                <a:ext cx="2633734" cy="659604"/>
              </a:xfrm>
              <a:prstGeom prst="rect">
                <a:avLst/>
              </a:prstGeom>
              <a:blipFill>
                <a:blip r:embed="rId7"/>
                <a:stretch>
                  <a:fillRect l="-1613" r="-1843" b="-1090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748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A304A17-5539-B4A4-DDA3-A8EDB106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B7F84CC3-7D42-9DA8-F431-67F2F08BE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滑動窗口介紹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098" name="Picture 2" descr="已上傳的圖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21" y="3308722"/>
            <a:ext cx="5990249" cy="164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已上傳的圖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21" y="1189510"/>
            <a:ext cx="5990249" cy="20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29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A304A17-5539-B4A4-DDA3-A8EDB106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B7F84CC3-7D42-9DA8-F431-67F2F08BE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滑動窗口介紹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050" name="Picture 2" descr="已上傳的圖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80" y="1208224"/>
            <a:ext cx="7565520" cy="36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05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A304A17-5539-B4A4-DDA3-A8EDB106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B7F84CC3-7D42-9DA8-F431-67F2F08BE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滑動窗口介紹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00" y="1185832"/>
            <a:ext cx="544091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/>
              <a:t>挑戰</a:t>
            </a:r>
            <a:r>
              <a:rPr lang="en-US" altLang="zh-TW" sz="1600" b="1" dirty="0"/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1600" b="1" dirty="0"/>
              <a:t>資料處理問題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如果資料量太大會超過系統資源可承受範圍</a:t>
            </a:r>
            <a:br>
              <a:rPr lang="en-US" altLang="zh-TW" sz="1600" b="1" dirty="0"/>
            </a:br>
            <a:br>
              <a:rPr lang="en-US" altLang="zh-TW" sz="1600" b="1" dirty="0"/>
            </a:br>
            <a:r>
              <a:rPr lang="zh-TW" altLang="en-US" sz="1600" b="1" dirty="0"/>
              <a:t>解決策略</a:t>
            </a:r>
            <a:r>
              <a:rPr lang="en-US" altLang="zh-TW" sz="1600" b="1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每次只讀 </a:t>
            </a:r>
            <a:r>
              <a:rPr lang="en-US" altLang="zh-TW" sz="1600" dirty="0"/>
              <a:t>200 K </a:t>
            </a:r>
            <a:r>
              <a:rPr lang="zh-TW" altLang="en-US" sz="1600" dirty="0"/>
              <a:t>行，行數限制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Arrow + Feather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即時釋放資源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中斷後續傳設計，保證長任務可恢復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2194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CA304A17-5539-B4A4-DDA3-A8EDB106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B7F84CC3-7D42-9DA8-F431-67F2F08BE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滑動窗口介紹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6735" y="1185832"/>
            <a:ext cx="4578497" cy="3370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/>
              <a:t>與模型如何銜接？</a:t>
            </a:r>
            <a:br>
              <a:rPr lang="en-US" altLang="zh-TW" sz="1600" b="1" dirty="0"/>
            </a:br>
            <a:br>
              <a:rPr lang="en-US" altLang="zh-TW" sz="1600" b="1" dirty="0"/>
            </a:br>
            <a:r>
              <a:rPr lang="zh-TW" altLang="en-US" sz="1600" dirty="0"/>
              <a:t>傳統 </a:t>
            </a:r>
            <a:r>
              <a:rPr lang="en-US" altLang="zh-TW" sz="1600" dirty="0"/>
              <a:t>ML</a:t>
            </a:r>
            <a:r>
              <a:rPr lang="zh-TW" altLang="en-US" sz="1600" dirty="0"/>
              <a:t>（</a:t>
            </a:r>
            <a:r>
              <a:rPr lang="en-US" altLang="zh-TW" sz="1600" dirty="0" err="1"/>
              <a:t>LightGBM</a:t>
            </a:r>
            <a:r>
              <a:rPr lang="zh-TW" altLang="en-US" sz="1600" dirty="0"/>
              <a:t>）：</a:t>
            </a: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	X </a:t>
            </a:r>
            <a:r>
              <a:rPr lang="zh-TW" altLang="en-US" sz="1600" dirty="0"/>
              <a:t>先展平成一維 </a:t>
            </a:r>
            <a:r>
              <a:rPr lang="en-US" altLang="zh-TW" sz="1600" dirty="0"/>
              <a:t>(72 × f → 1 × 72f)</a:t>
            </a:r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zh-TW" altLang="en-US" sz="1600" dirty="0"/>
              <a:t>序列 </a:t>
            </a:r>
            <a:r>
              <a:rPr lang="en-US" altLang="zh-TW" sz="1600" dirty="0"/>
              <a:t>DL</a:t>
            </a:r>
            <a:r>
              <a:rPr lang="zh-TW" altLang="en-US" sz="1600" dirty="0"/>
              <a:t>（</a:t>
            </a:r>
            <a:r>
              <a:rPr lang="en-US" altLang="zh-TW" sz="1600" dirty="0"/>
              <a:t>LSTM/Informer</a:t>
            </a:r>
            <a:r>
              <a:rPr lang="zh-TW" altLang="en-US" sz="1600" dirty="0"/>
              <a:t>）：</a:t>
            </a: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	</a:t>
            </a:r>
            <a:r>
              <a:rPr lang="zh-TW" altLang="en-US" sz="1600" dirty="0"/>
              <a:t>保持三維 </a:t>
            </a:r>
            <a:r>
              <a:rPr lang="en-US" altLang="zh-TW" sz="1600" dirty="0"/>
              <a:t>(batch, 72, f)</a:t>
            </a:r>
            <a:r>
              <a:rPr lang="zh-TW" altLang="en-US" sz="1600" dirty="0"/>
              <a:t>，直接丟進網路</a:t>
            </a:r>
          </a:p>
        </p:txBody>
      </p:sp>
    </p:spTree>
    <p:extLst>
      <p:ext uri="{BB962C8B-B14F-4D97-AF65-F5344CB8AC3E}">
        <p14:creationId xmlns:p14="http://schemas.microsoft.com/office/powerpoint/2010/main" val="326832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01AE5154-15B4-A086-0D5F-6085DD8DB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2BC5F8D5-51DB-D783-1536-02FE772C3E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60" name="Google Shape;3260;p39">
            <a:extLst>
              <a:ext uri="{FF2B5EF4-FFF2-40B4-BE49-F238E27FC236}">
                <a16:creationId xmlns:a16="http://schemas.microsoft.com/office/drawing/2014/main" id="{97A2CC7E-FEE9-F685-F402-381DCE624FE7}"/>
              </a:ext>
            </a:extLst>
          </p:cNvPr>
          <p:cNvSpPr/>
          <p:nvPr/>
        </p:nvSpPr>
        <p:spPr>
          <a:xfrm>
            <a:off x="1510892" y="2290289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39">
            <a:extLst>
              <a:ext uri="{FF2B5EF4-FFF2-40B4-BE49-F238E27FC236}">
                <a16:creationId xmlns:a16="http://schemas.microsoft.com/office/drawing/2014/main" id="{6DB5688F-3AE3-BF84-3EC7-EA855A5F8B1D}"/>
              </a:ext>
            </a:extLst>
          </p:cNvPr>
          <p:cNvSpPr txBox="1"/>
          <p:nvPr/>
        </p:nvSpPr>
        <p:spPr>
          <a:xfrm flipH="1">
            <a:off x="6928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前處理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</p:txBody>
      </p:sp>
      <p:sp>
        <p:nvSpPr>
          <p:cNvPr id="3265" name="Google Shape;3265;p39">
            <a:extLst>
              <a:ext uri="{FF2B5EF4-FFF2-40B4-BE49-F238E27FC236}">
                <a16:creationId xmlns:a16="http://schemas.microsoft.com/office/drawing/2014/main" id="{15B16116-3547-BB06-E38F-04C293673B04}"/>
              </a:ext>
            </a:extLst>
          </p:cNvPr>
          <p:cNvSpPr txBox="1"/>
          <p:nvPr/>
        </p:nvSpPr>
        <p:spPr>
          <a:xfrm flipH="1">
            <a:off x="20471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Lag </a:t>
            </a: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選擇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3266" name="Google Shape;3266;p39">
            <a:extLst>
              <a:ext uri="{FF2B5EF4-FFF2-40B4-BE49-F238E27FC236}">
                <a16:creationId xmlns:a16="http://schemas.microsoft.com/office/drawing/2014/main" id="{95E3B6CF-80B3-2C76-196D-B058B13186CE}"/>
              </a:ext>
            </a:extLst>
          </p:cNvPr>
          <p:cNvSpPr txBox="1"/>
          <p:nvPr/>
        </p:nvSpPr>
        <p:spPr>
          <a:xfrm flipH="1">
            <a:off x="3412003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滑動窗口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介紹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cxnSp>
        <p:nvCxnSpPr>
          <p:cNvPr id="3268" name="Google Shape;3268;p39">
            <a:extLst>
              <a:ext uri="{FF2B5EF4-FFF2-40B4-BE49-F238E27FC236}">
                <a16:creationId xmlns:a16="http://schemas.microsoft.com/office/drawing/2014/main" id="{AD42F371-4AA8-57C9-B2F2-CD99F2ADDC22}"/>
              </a:ext>
            </a:extLst>
          </p:cNvPr>
          <p:cNvCxnSpPr>
            <a:cxnSpLocks/>
            <a:stCxn id="3260" idx="3"/>
          </p:cNvCxnSpPr>
          <p:nvPr/>
        </p:nvCxnSpPr>
        <p:spPr>
          <a:xfrm>
            <a:off x="1687292" y="2378489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1" name="Google Shape;3271;p39">
            <a:extLst>
              <a:ext uri="{FF2B5EF4-FFF2-40B4-BE49-F238E27FC236}">
                <a16:creationId xmlns:a16="http://schemas.microsoft.com/office/drawing/2014/main" id="{2C6C1B1A-609D-B415-06F1-8580BCB18660}"/>
              </a:ext>
            </a:extLst>
          </p:cNvPr>
          <p:cNvCxnSpPr>
            <a:stCxn id="3260" idx="2"/>
            <a:endCxn id="3264" idx="0"/>
          </p:cNvCxnSpPr>
          <p:nvPr/>
        </p:nvCxnSpPr>
        <p:spPr>
          <a:xfrm flipH="1">
            <a:off x="1599042" y="2466689"/>
            <a:ext cx="50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266;p39">
            <a:extLst>
              <a:ext uri="{FF2B5EF4-FFF2-40B4-BE49-F238E27FC236}">
                <a16:creationId xmlns:a16="http://schemas.microsoft.com/office/drawing/2014/main" id="{E8738B3A-F9BE-CBEA-2CC5-6086F84EF6D5}"/>
              </a:ext>
            </a:extLst>
          </p:cNvPr>
          <p:cNvSpPr txBox="1"/>
          <p:nvPr/>
        </p:nvSpPr>
        <p:spPr>
          <a:xfrm flipH="1">
            <a:off x="476258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模型</a:t>
            </a:r>
            <a:endParaRPr lang="en-US" altLang="zh-TW"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訓練</a:t>
            </a:r>
            <a:endParaRPr sz="16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23" name="Google Shape;3260;p39">
            <a:extLst>
              <a:ext uri="{FF2B5EF4-FFF2-40B4-BE49-F238E27FC236}">
                <a16:creationId xmlns:a16="http://schemas.microsoft.com/office/drawing/2014/main" id="{3A06F77A-C99D-FB75-1D87-5E2E674F9405}"/>
              </a:ext>
            </a:extLst>
          </p:cNvPr>
          <p:cNvSpPr/>
          <p:nvPr/>
        </p:nvSpPr>
        <p:spPr>
          <a:xfrm>
            <a:off x="2882492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3268;p39">
            <a:extLst>
              <a:ext uri="{FF2B5EF4-FFF2-40B4-BE49-F238E27FC236}">
                <a16:creationId xmlns:a16="http://schemas.microsoft.com/office/drawing/2014/main" id="{83C64E4B-E4CA-DC8B-06D8-29CF2B21948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058892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271;p39">
            <a:extLst>
              <a:ext uri="{FF2B5EF4-FFF2-40B4-BE49-F238E27FC236}">
                <a16:creationId xmlns:a16="http://schemas.microsoft.com/office/drawing/2014/main" id="{D7BAC895-31C4-B51E-7003-39AF60EF5843}"/>
              </a:ext>
            </a:extLst>
          </p:cNvPr>
          <p:cNvCxnSpPr>
            <a:stCxn id="23" idx="2"/>
          </p:cNvCxnSpPr>
          <p:nvPr/>
        </p:nvCxnSpPr>
        <p:spPr>
          <a:xfrm>
            <a:off x="2970692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260;p39">
            <a:extLst>
              <a:ext uri="{FF2B5EF4-FFF2-40B4-BE49-F238E27FC236}">
                <a16:creationId xmlns:a16="http://schemas.microsoft.com/office/drawing/2014/main" id="{F11F8C0D-8F3F-CBB9-7B56-60BFAFF30E05}"/>
              </a:ext>
            </a:extLst>
          </p:cNvPr>
          <p:cNvSpPr/>
          <p:nvPr/>
        </p:nvSpPr>
        <p:spPr>
          <a:xfrm>
            <a:off x="4217305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3268;p39">
            <a:extLst>
              <a:ext uri="{FF2B5EF4-FFF2-40B4-BE49-F238E27FC236}">
                <a16:creationId xmlns:a16="http://schemas.microsoft.com/office/drawing/2014/main" id="{7AE78A2F-6DD1-E6BD-029D-4D47EC29BE84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93705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3271;p39">
            <a:extLst>
              <a:ext uri="{FF2B5EF4-FFF2-40B4-BE49-F238E27FC236}">
                <a16:creationId xmlns:a16="http://schemas.microsoft.com/office/drawing/2014/main" id="{F229C55E-5363-0D30-5D58-90D046FF40AB}"/>
              </a:ext>
            </a:extLst>
          </p:cNvPr>
          <p:cNvCxnSpPr>
            <a:stCxn id="26" idx="2"/>
          </p:cNvCxnSpPr>
          <p:nvPr/>
        </p:nvCxnSpPr>
        <p:spPr>
          <a:xfrm>
            <a:off x="4305505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260;p39">
            <a:extLst>
              <a:ext uri="{FF2B5EF4-FFF2-40B4-BE49-F238E27FC236}">
                <a16:creationId xmlns:a16="http://schemas.microsoft.com/office/drawing/2014/main" id="{634B1646-7A33-42F1-07A8-6786FDD391E2}"/>
              </a:ext>
            </a:extLst>
          </p:cNvPr>
          <p:cNvSpPr/>
          <p:nvPr/>
        </p:nvSpPr>
        <p:spPr>
          <a:xfrm>
            <a:off x="5573140" y="2285034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268;p39">
            <a:extLst>
              <a:ext uri="{FF2B5EF4-FFF2-40B4-BE49-F238E27FC236}">
                <a16:creationId xmlns:a16="http://schemas.microsoft.com/office/drawing/2014/main" id="{41DC5918-C9AB-0BE3-24B2-798CE51D34B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49540" y="2373234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271;p39">
            <a:extLst>
              <a:ext uri="{FF2B5EF4-FFF2-40B4-BE49-F238E27FC236}">
                <a16:creationId xmlns:a16="http://schemas.microsoft.com/office/drawing/2014/main" id="{8698BD36-00B5-DA1B-0E0E-6BAD97810E60}"/>
              </a:ext>
            </a:extLst>
          </p:cNvPr>
          <p:cNvCxnSpPr>
            <a:stCxn id="29" idx="2"/>
          </p:cNvCxnSpPr>
          <p:nvPr/>
        </p:nvCxnSpPr>
        <p:spPr>
          <a:xfrm>
            <a:off x="5661340" y="2461434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60;p39">
            <a:extLst>
              <a:ext uri="{FF2B5EF4-FFF2-40B4-BE49-F238E27FC236}">
                <a16:creationId xmlns:a16="http://schemas.microsoft.com/office/drawing/2014/main" id="{8E2DFE4A-58E7-BF1A-4F59-F786C64B6682}"/>
              </a:ext>
            </a:extLst>
          </p:cNvPr>
          <p:cNvSpPr/>
          <p:nvPr/>
        </p:nvSpPr>
        <p:spPr>
          <a:xfrm>
            <a:off x="6928974" y="2264013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271;p39">
            <a:extLst>
              <a:ext uri="{FF2B5EF4-FFF2-40B4-BE49-F238E27FC236}">
                <a16:creationId xmlns:a16="http://schemas.microsoft.com/office/drawing/2014/main" id="{18355F34-E11D-4869-5A11-B2FD91FB3A42}"/>
              </a:ext>
            </a:extLst>
          </p:cNvPr>
          <p:cNvCxnSpPr>
            <a:stCxn id="32" idx="2"/>
          </p:cNvCxnSpPr>
          <p:nvPr/>
        </p:nvCxnSpPr>
        <p:spPr>
          <a:xfrm>
            <a:off x="7017174" y="2440413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A02FA39-1E3D-B190-8AB0-9B1A5CFD14BB}"/>
              </a:ext>
            </a:extLst>
          </p:cNvPr>
          <p:cNvSpPr txBox="1"/>
          <p:nvPr/>
        </p:nvSpPr>
        <p:spPr>
          <a:xfrm>
            <a:off x="6521383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可解釋性</a:t>
            </a:r>
          </a:p>
        </p:txBody>
      </p:sp>
      <p:cxnSp>
        <p:nvCxnSpPr>
          <p:cNvPr id="2" name="Google Shape;3268;p39">
            <a:extLst>
              <a:ext uri="{FF2B5EF4-FFF2-40B4-BE49-F238E27FC236}">
                <a16:creationId xmlns:a16="http://schemas.microsoft.com/office/drawing/2014/main" id="{A5BDE9DF-9778-475D-20B8-F997432ABADB}"/>
              </a:ext>
            </a:extLst>
          </p:cNvPr>
          <p:cNvCxnSpPr>
            <a:cxnSpLocks/>
          </p:cNvCxnSpPr>
          <p:nvPr/>
        </p:nvCxnSpPr>
        <p:spPr>
          <a:xfrm>
            <a:off x="7036676" y="2373234"/>
            <a:ext cx="12871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Google Shape;3260;p39">
            <a:extLst>
              <a:ext uri="{FF2B5EF4-FFF2-40B4-BE49-F238E27FC236}">
                <a16:creationId xmlns:a16="http://schemas.microsoft.com/office/drawing/2014/main" id="{24EDA801-FDD1-1ACE-9E7C-5D2631B55180}"/>
              </a:ext>
            </a:extLst>
          </p:cNvPr>
          <p:cNvSpPr/>
          <p:nvPr/>
        </p:nvSpPr>
        <p:spPr>
          <a:xfrm>
            <a:off x="8147412" y="2255442"/>
            <a:ext cx="176400" cy="176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3271;p39">
            <a:extLst>
              <a:ext uri="{FF2B5EF4-FFF2-40B4-BE49-F238E27FC236}">
                <a16:creationId xmlns:a16="http://schemas.microsoft.com/office/drawing/2014/main" id="{59C1AFFE-F8A8-A4BA-F489-278D7A16A559}"/>
              </a:ext>
            </a:extLst>
          </p:cNvPr>
          <p:cNvCxnSpPr/>
          <p:nvPr/>
        </p:nvCxnSpPr>
        <p:spPr>
          <a:xfrm>
            <a:off x="8233677" y="2431842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6B94F0-3DB3-7A24-379B-1C5E575F7711}"/>
              </a:ext>
            </a:extLst>
          </p:cNvPr>
          <p:cNvSpPr txBox="1"/>
          <p:nvPr/>
        </p:nvSpPr>
        <p:spPr>
          <a:xfrm>
            <a:off x="7723600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推論</a:t>
            </a:r>
          </a:p>
        </p:txBody>
      </p:sp>
    </p:spTree>
    <p:extLst>
      <p:ext uri="{BB962C8B-B14F-4D97-AF65-F5344CB8AC3E}">
        <p14:creationId xmlns:p14="http://schemas.microsoft.com/office/powerpoint/2010/main" val="2982780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99963F14-E62C-EBEA-270B-95BFAF3A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3976CFF8-2870-933F-F5BA-89FFAEE5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模型訓練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1183" y="1369417"/>
            <a:ext cx="68616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 err="1"/>
              <a:t>LightGBM</a:t>
            </a:r>
            <a:r>
              <a:rPr lang="en-US" altLang="zh-TW" sz="1600" b="1" dirty="0"/>
              <a:t> </a:t>
            </a:r>
            <a:r>
              <a:rPr lang="zh-TW" altLang="en-US" sz="1600" b="1" dirty="0"/>
              <a:t>模型簡介</a:t>
            </a:r>
            <a:endParaRPr lang="en-US" altLang="zh-TW" sz="1600" b="1" dirty="0"/>
          </a:p>
          <a:p>
            <a:pPr>
              <a:lnSpc>
                <a:spcPct val="150000"/>
              </a:lnSpc>
            </a:pPr>
            <a:r>
              <a:rPr lang="zh-TW" altLang="en-US" sz="1600" dirty="0"/>
              <a:t>全名：</a:t>
            </a:r>
            <a:r>
              <a:rPr lang="en-US" altLang="zh-TW" sz="1600" dirty="0"/>
              <a:t>Light Gradient Boosting Machine</a:t>
            </a:r>
          </a:p>
          <a:p>
            <a:pPr>
              <a:lnSpc>
                <a:spcPct val="150000"/>
              </a:lnSpc>
            </a:pPr>
            <a:r>
              <a:rPr lang="zh-TW" altLang="en-US" sz="1600" dirty="0"/>
              <a:t>模型類型：基於決策樹的梯度提升演算法（</a:t>
            </a:r>
            <a:r>
              <a:rPr lang="en-US" altLang="zh-TW" sz="1600" dirty="0"/>
              <a:t>Boosting Tree Ensemble</a:t>
            </a:r>
            <a:r>
              <a:rPr lang="zh-TW" altLang="en-US" sz="1600" dirty="0"/>
              <a:t>）</a:t>
            </a:r>
            <a:br>
              <a:rPr lang="en-US" altLang="zh-TW" sz="1600" b="1" dirty="0"/>
            </a:br>
            <a:r>
              <a:rPr lang="zh-TW" altLang="en-US" sz="1600" b="1" dirty="0"/>
              <a:t>特點：</a:t>
            </a:r>
            <a:endParaRPr lang="en-US" altLang="zh-TW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	</a:t>
            </a:r>
            <a:r>
              <a:rPr lang="zh-TW" altLang="en-US" sz="1600" dirty="0"/>
              <a:t>訓練速度快、記憶體效率高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	</a:t>
            </a:r>
            <a:r>
              <a:rPr lang="zh-TW" altLang="en-US" sz="1600" dirty="0"/>
              <a:t>支援大規模資料集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	</a:t>
            </a:r>
            <a:r>
              <a:rPr lang="zh-TW" altLang="en-US" sz="1600" dirty="0"/>
              <a:t>能自動處理缺失值與類別特徵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	</a:t>
            </a:r>
            <a:r>
              <a:rPr lang="zh-TW" altLang="en-US" sz="1600" dirty="0"/>
              <a:t>支援早停（</a:t>
            </a:r>
            <a:r>
              <a:rPr lang="en-US" altLang="zh-TW" sz="1600" dirty="0"/>
              <a:t>early stopping</a:t>
            </a:r>
            <a:r>
              <a:rPr lang="zh-TW" altLang="en-US" sz="1600" dirty="0"/>
              <a:t>）、特徵重要性分析</a:t>
            </a:r>
          </a:p>
        </p:txBody>
      </p:sp>
    </p:spTree>
    <p:extLst>
      <p:ext uri="{BB962C8B-B14F-4D97-AF65-F5344CB8AC3E}">
        <p14:creationId xmlns:p14="http://schemas.microsoft.com/office/powerpoint/2010/main" val="353212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60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2708" name="Google Shape;2708;p32"/>
          <p:cNvSpPr txBox="1">
            <a:spLocks noGrp="1"/>
          </p:cNvSpPr>
          <p:nvPr>
            <p:ph type="subTitle" idx="1"/>
          </p:nvPr>
        </p:nvSpPr>
        <p:spPr>
          <a:xfrm>
            <a:off x="720000" y="1407525"/>
            <a:ext cx="4160700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TW" altLang="en-US" dirty="0"/>
              <a:t>分析空氣污染物的季節變化趨勢，並建立季節性預測模型，有助於我們：</a:t>
            </a:r>
            <a:endParaRPr lang="en-US" altLang="zh-TW" dirty="0"/>
          </a:p>
          <a:p>
            <a:pPr marL="0" lvl="0" indent="0">
              <a:buNone/>
            </a:pPr>
            <a:endParaRPr dirty="0"/>
          </a:p>
          <a:p>
            <a:pPr lvl="0" indent="-330200"/>
            <a:r>
              <a:rPr lang="zh-TW" altLang="en-US" dirty="0"/>
              <a:t>空氣品質季節性預測</a:t>
            </a:r>
            <a:endParaRPr lang="en-US" altLang="zh-TW" dirty="0"/>
          </a:p>
          <a:p>
            <a:pPr lvl="0" indent="-330200"/>
            <a:r>
              <a:rPr lang="zh-TW" altLang="en-US" dirty="0"/>
              <a:t>污染源分類</a:t>
            </a:r>
            <a:endParaRPr lang="en-US" altLang="zh-TW" dirty="0"/>
          </a:p>
          <a:p>
            <a:pPr lvl="0" indent="-330200"/>
            <a:r>
              <a:rPr lang="zh-TW" altLang="en-US" dirty="0"/>
              <a:t>異常檢測</a:t>
            </a:r>
            <a:endParaRPr lang="en-US" altLang="zh-TW" dirty="0"/>
          </a:p>
          <a:p>
            <a:pPr marL="127000" lvl="0" indent="0">
              <a:buNone/>
            </a:pPr>
            <a:endParaRPr dirty="0"/>
          </a:p>
          <a:p>
            <a:pPr marL="0" lvl="0" indent="0">
              <a:buNone/>
            </a:pPr>
            <a:r>
              <a:rPr lang="zh-TW" altLang="en-US" dirty="0"/>
              <a:t>了解全年空氣品質的變化情形，並掌握季節性趨勢的相關資訊</a:t>
            </a:r>
            <a:endParaRPr dirty="0"/>
          </a:p>
        </p:txBody>
      </p:sp>
      <p:pic>
        <p:nvPicPr>
          <p:cNvPr id="2709" name="Google Shape;2709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66" t="3647" r="10100" b="5385"/>
          <a:stretch/>
        </p:blipFill>
        <p:spPr>
          <a:xfrm>
            <a:off x="5791200" y="0"/>
            <a:ext cx="33528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99963F14-E62C-EBEA-270B-95BFAF3A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3976CFF8-2870-933F-F5BA-89FFAEE5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模型訓練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1183" y="1369417"/>
            <a:ext cx="68616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LSTM </a:t>
            </a:r>
            <a:r>
              <a:rPr lang="zh-TW" altLang="en-US" sz="1600" b="1" dirty="0"/>
              <a:t>模型簡介</a:t>
            </a:r>
            <a:endParaRPr lang="en-US" altLang="zh-TW" sz="1600" b="1" dirty="0"/>
          </a:p>
          <a:p>
            <a:pPr>
              <a:lnSpc>
                <a:spcPct val="150000"/>
              </a:lnSpc>
            </a:pPr>
            <a:r>
              <a:rPr lang="zh-TW" altLang="en-US" sz="1600" dirty="0"/>
              <a:t>全名：</a:t>
            </a:r>
            <a:r>
              <a:rPr lang="en-US" altLang="zh-TW" sz="1600" dirty="0"/>
              <a:t>Long Short-Term Memory Network</a:t>
            </a:r>
          </a:p>
          <a:p>
            <a:pPr>
              <a:lnSpc>
                <a:spcPct val="150000"/>
              </a:lnSpc>
            </a:pPr>
            <a:r>
              <a:rPr lang="zh-TW" altLang="en-US" sz="1600" dirty="0"/>
              <a:t>模型類型：遞迴神經網路（</a:t>
            </a:r>
            <a:r>
              <a:rPr lang="en-US" altLang="zh-TW" sz="1600" dirty="0"/>
              <a:t>RNN</a:t>
            </a:r>
            <a:r>
              <a:rPr lang="zh-TW" altLang="en-US" sz="1600" dirty="0"/>
              <a:t>）的一種</a:t>
            </a: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zh-TW" altLang="en-US" sz="1600" b="1" dirty="0"/>
              <a:t>特點：</a:t>
            </a:r>
            <a:endParaRPr lang="en-US" altLang="zh-TW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	</a:t>
            </a:r>
            <a:r>
              <a:rPr lang="zh-TW" altLang="en-US" sz="1600" dirty="0"/>
              <a:t>專門處理序列資料（</a:t>
            </a:r>
            <a:r>
              <a:rPr lang="en-US" altLang="zh-TW" sz="1600" dirty="0"/>
              <a:t>sequence data</a:t>
            </a:r>
            <a:r>
              <a:rPr lang="zh-TW" altLang="en-US" sz="1600" dirty="0"/>
              <a:t>）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	</a:t>
            </a:r>
            <a:r>
              <a:rPr lang="zh-TW" altLang="en-US" sz="1600" dirty="0"/>
              <a:t>能記住長期依賴關係，避免傳統 </a:t>
            </a:r>
            <a:r>
              <a:rPr lang="en-US" altLang="zh-TW" sz="1600" dirty="0"/>
              <a:t>RNN </a:t>
            </a:r>
            <a:r>
              <a:rPr lang="zh-TW" altLang="en-US" sz="1600" dirty="0"/>
              <a:t>的梯度消失問題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	</a:t>
            </a:r>
            <a:r>
              <a:rPr lang="zh-TW" altLang="en-US" sz="1600" dirty="0"/>
              <a:t>適合處理時間序列、語音、股價、</a:t>
            </a:r>
            <a:r>
              <a:rPr lang="en-US" altLang="zh-TW" sz="1600" dirty="0"/>
              <a:t>AQI </a:t>
            </a:r>
            <a:r>
              <a:rPr lang="zh-TW" altLang="en-US" sz="1600" dirty="0"/>
              <a:t>等長序列輸入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81686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99963F14-E62C-EBEA-270B-95BFAF3A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3976CFF8-2870-933F-F5BA-89FFAEE5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模型訓練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4799" y="2556378"/>
            <a:ext cx="57344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 err="1"/>
              <a:t>config</a:t>
            </a:r>
            <a:r>
              <a:rPr lang="en-US" altLang="zh-TW" sz="1600" b="1" dirty="0"/>
              <a:t> → </a:t>
            </a:r>
            <a:r>
              <a:rPr lang="zh-TW" altLang="en-US" sz="1600" b="1" dirty="0"/>
              <a:t>載 </a:t>
            </a:r>
            <a:r>
              <a:rPr lang="en-US" altLang="zh-TW" sz="1600" b="1" dirty="0"/>
              <a:t>windows → split → train → evaluate → save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335412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>
          <a:extLst>
            <a:ext uri="{FF2B5EF4-FFF2-40B4-BE49-F238E27FC236}">
              <a16:creationId xmlns:a16="http://schemas.microsoft.com/office/drawing/2014/main" id="{2C16F2E2-3412-BEC3-4B63-D0DC6E1D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414;p46">
            <a:extLst>
              <a:ext uri="{FF2B5EF4-FFF2-40B4-BE49-F238E27FC236}">
                <a16:creationId xmlns:a16="http://schemas.microsoft.com/office/drawing/2014/main" id="{8321DCF5-1A03-AEC2-4850-BF8CB34C83DD}"/>
              </a:ext>
            </a:extLst>
          </p:cNvPr>
          <p:cNvGrpSpPr/>
          <p:nvPr/>
        </p:nvGrpSpPr>
        <p:grpSpPr>
          <a:xfrm>
            <a:off x="17" y="539500"/>
            <a:ext cx="1602760" cy="4057299"/>
            <a:chOff x="-17" y="539499"/>
            <a:chExt cx="453231" cy="4057299"/>
          </a:xfrm>
        </p:grpSpPr>
        <p:sp>
          <p:nvSpPr>
            <p:cNvPr id="7" name="Google Shape;3415;p46">
              <a:extLst>
                <a:ext uri="{FF2B5EF4-FFF2-40B4-BE49-F238E27FC236}">
                  <a16:creationId xmlns:a16="http://schemas.microsoft.com/office/drawing/2014/main" id="{50E3D4E0-2E4D-3577-D594-02A41630691C}"/>
                </a:ext>
              </a:extLst>
            </p:cNvPr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416;p46">
              <a:extLst>
                <a:ext uri="{FF2B5EF4-FFF2-40B4-BE49-F238E27FC236}">
                  <a16:creationId xmlns:a16="http://schemas.microsoft.com/office/drawing/2014/main" id="{AE2D58A8-BB90-59C0-CF57-F48D137133DE}"/>
                </a:ext>
              </a:extLst>
            </p:cNvPr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417;p46">
              <a:extLst>
                <a:ext uri="{FF2B5EF4-FFF2-40B4-BE49-F238E27FC236}">
                  <a16:creationId xmlns:a16="http://schemas.microsoft.com/office/drawing/2014/main" id="{C4D220B0-4E7E-8A88-DEA9-16220C2246BC}"/>
                </a:ext>
              </a:extLst>
            </p:cNvPr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418;p46">
              <a:extLst>
                <a:ext uri="{FF2B5EF4-FFF2-40B4-BE49-F238E27FC236}">
                  <a16:creationId xmlns:a16="http://schemas.microsoft.com/office/drawing/2014/main" id="{C9502EE1-70BD-54A8-7B9A-5EE000E08499}"/>
                </a:ext>
              </a:extLst>
            </p:cNvPr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419;p46">
              <a:extLst>
                <a:ext uri="{FF2B5EF4-FFF2-40B4-BE49-F238E27FC236}">
                  <a16:creationId xmlns:a16="http://schemas.microsoft.com/office/drawing/2014/main" id="{E87F0566-35D1-4FD3-AFE7-35FD7AFBDBC6}"/>
                </a:ext>
              </a:extLst>
            </p:cNvPr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420;p46">
              <a:extLst>
                <a:ext uri="{FF2B5EF4-FFF2-40B4-BE49-F238E27FC236}">
                  <a16:creationId xmlns:a16="http://schemas.microsoft.com/office/drawing/2014/main" id="{816D2BAD-7222-25F8-B732-B007B3286118}"/>
                </a:ext>
              </a:extLst>
            </p:cNvPr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421;p46">
              <a:extLst>
                <a:ext uri="{FF2B5EF4-FFF2-40B4-BE49-F238E27FC236}">
                  <a16:creationId xmlns:a16="http://schemas.microsoft.com/office/drawing/2014/main" id="{1CDB197D-9EE0-F0FB-ACEA-FF7A91D1A8B9}"/>
                </a:ext>
              </a:extLst>
            </p:cNvPr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422;p46">
              <a:extLst>
                <a:ext uri="{FF2B5EF4-FFF2-40B4-BE49-F238E27FC236}">
                  <a16:creationId xmlns:a16="http://schemas.microsoft.com/office/drawing/2014/main" id="{CCA1FEED-8E68-908D-4DE9-2D638C3790E4}"/>
                </a:ext>
              </a:extLst>
            </p:cNvPr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423;p46">
              <a:extLst>
                <a:ext uri="{FF2B5EF4-FFF2-40B4-BE49-F238E27FC236}">
                  <a16:creationId xmlns:a16="http://schemas.microsoft.com/office/drawing/2014/main" id="{F44FDE3F-B36A-1F0B-63B9-C5C8E6EFCDD7}"/>
                </a:ext>
              </a:extLst>
            </p:cNvPr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424;p46">
              <a:extLst>
                <a:ext uri="{FF2B5EF4-FFF2-40B4-BE49-F238E27FC236}">
                  <a16:creationId xmlns:a16="http://schemas.microsoft.com/office/drawing/2014/main" id="{112E452E-6099-D46C-5D2A-DB9B2BD9BF3E}"/>
                </a:ext>
              </a:extLst>
            </p:cNvPr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425;p46">
              <a:extLst>
                <a:ext uri="{FF2B5EF4-FFF2-40B4-BE49-F238E27FC236}">
                  <a16:creationId xmlns:a16="http://schemas.microsoft.com/office/drawing/2014/main" id="{75A5A628-CB9C-D328-41A7-5F7FAA50A2DA}"/>
                </a:ext>
              </a:extLst>
            </p:cNvPr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426;p46">
              <a:extLst>
                <a:ext uri="{FF2B5EF4-FFF2-40B4-BE49-F238E27FC236}">
                  <a16:creationId xmlns:a16="http://schemas.microsoft.com/office/drawing/2014/main" id="{EF4142D1-9CB2-608F-26A8-F4FCE4218F92}"/>
                </a:ext>
              </a:extLst>
            </p:cNvPr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427;p46">
              <a:extLst>
                <a:ext uri="{FF2B5EF4-FFF2-40B4-BE49-F238E27FC236}">
                  <a16:creationId xmlns:a16="http://schemas.microsoft.com/office/drawing/2014/main" id="{42E0823B-59F0-792D-1C8C-6BF8837F51B3}"/>
                </a:ext>
              </a:extLst>
            </p:cNvPr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428;p46">
              <a:extLst>
                <a:ext uri="{FF2B5EF4-FFF2-40B4-BE49-F238E27FC236}">
                  <a16:creationId xmlns:a16="http://schemas.microsoft.com/office/drawing/2014/main" id="{0AE5D11C-E2B4-2586-1DF6-C1464BC12275}"/>
                </a:ext>
              </a:extLst>
            </p:cNvPr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429;p46">
              <a:extLst>
                <a:ext uri="{FF2B5EF4-FFF2-40B4-BE49-F238E27FC236}">
                  <a16:creationId xmlns:a16="http://schemas.microsoft.com/office/drawing/2014/main" id="{7885255F-ECD7-B2E3-F577-E702D92E58A3}"/>
                </a:ext>
              </a:extLst>
            </p:cNvPr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430;p46">
              <a:extLst>
                <a:ext uri="{FF2B5EF4-FFF2-40B4-BE49-F238E27FC236}">
                  <a16:creationId xmlns:a16="http://schemas.microsoft.com/office/drawing/2014/main" id="{1DD3A95A-1897-DF7D-35FC-EE89BC820F8B}"/>
                </a:ext>
              </a:extLst>
            </p:cNvPr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431;p46">
              <a:extLst>
                <a:ext uri="{FF2B5EF4-FFF2-40B4-BE49-F238E27FC236}">
                  <a16:creationId xmlns:a16="http://schemas.microsoft.com/office/drawing/2014/main" id="{8F08FD4D-D540-5F71-DFBA-6D93DFA32627}"/>
                </a:ext>
              </a:extLst>
            </p:cNvPr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432;p46">
              <a:extLst>
                <a:ext uri="{FF2B5EF4-FFF2-40B4-BE49-F238E27FC236}">
                  <a16:creationId xmlns:a16="http://schemas.microsoft.com/office/drawing/2014/main" id="{D0CB44EB-CC80-5DD3-2368-C7D48007720E}"/>
                </a:ext>
              </a:extLst>
            </p:cNvPr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433;p46">
              <a:extLst>
                <a:ext uri="{FF2B5EF4-FFF2-40B4-BE49-F238E27FC236}">
                  <a16:creationId xmlns:a16="http://schemas.microsoft.com/office/drawing/2014/main" id="{FED39E45-D847-25EA-13A8-CF91B1699941}"/>
                </a:ext>
              </a:extLst>
            </p:cNvPr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434;p46">
              <a:extLst>
                <a:ext uri="{FF2B5EF4-FFF2-40B4-BE49-F238E27FC236}">
                  <a16:creationId xmlns:a16="http://schemas.microsoft.com/office/drawing/2014/main" id="{7F982AAF-F5DF-C6A7-44F2-3F3E457CEC9A}"/>
                </a:ext>
              </a:extLst>
            </p:cNvPr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435;p46">
              <a:extLst>
                <a:ext uri="{FF2B5EF4-FFF2-40B4-BE49-F238E27FC236}">
                  <a16:creationId xmlns:a16="http://schemas.microsoft.com/office/drawing/2014/main" id="{C28E920A-90C7-6D93-1F24-4E3179C912DD}"/>
                </a:ext>
              </a:extLst>
            </p:cNvPr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436;p46">
              <a:extLst>
                <a:ext uri="{FF2B5EF4-FFF2-40B4-BE49-F238E27FC236}">
                  <a16:creationId xmlns:a16="http://schemas.microsoft.com/office/drawing/2014/main" id="{5F78D37B-EA20-C0A9-EF24-101BA4DC97EF}"/>
                </a:ext>
              </a:extLst>
            </p:cNvPr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437;p46">
              <a:extLst>
                <a:ext uri="{FF2B5EF4-FFF2-40B4-BE49-F238E27FC236}">
                  <a16:creationId xmlns:a16="http://schemas.microsoft.com/office/drawing/2014/main" id="{0E93AD05-8A29-AE34-A62A-CE5FDD51BD52}"/>
                </a:ext>
              </a:extLst>
            </p:cNvPr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438;p46">
              <a:extLst>
                <a:ext uri="{FF2B5EF4-FFF2-40B4-BE49-F238E27FC236}">
                  <a16:creationId xmlns:a16="http://schemas.microsoft.com/office/drawing/2014/main" id="{91521C19-124F-72E7-8661-C0F2E9A5CE30}"/>
                </a:ext>
              </a:extLst>
            </p:cNvPr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439;p46">
              <a:extLst>
                <a:ext uri="{FF2B5EF4-FFF2-40B4-BE49-F238E27FC236}">
                  <a16:creationId xmlns:a16="http://schemas.microsoft.com/office/drawing/2014/main" id="{C79DE09F-E250-5C61-CAB4-BC72EB62D38D}"/>
                </a:ext>
              </a:extLst>
            </p:cNvPr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440;p46">
              <a:extLst>
                <a:ext uri="{FF2B5EF4-FFF2-40B4-BE49-F238E27FC236}">
                  <a16:creationId xmlns:a16="http://schemas.microsoft.com/office/drawing/2014/main" id="{E935D8E4-0FD8-4C67-0D52-C805F27E6804}"/>
                </a:ext>
              </a:extLst>
            </p:cNvPr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441;p46">
              <a:extLst>
                <a:ext uri="{FF2B5EF4-FFF2-40B4-BE49-F238E27FC236}">
                  <a16:creationId xmlns:a16="http://schemas.microsoft.com/office/drawing/2014/main" id="{68C19162-CED3-2E14-B488-1342435197F0}"/>
                </a:ext>
              </a:extLst>
            </p:cNvPr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42;p46">
              <a:extLst>
                <a:ext uri="{FF2B5EF4-FFF2-40B4-BE49-F238E27FC236}">
                  <a16:creationId xmlns:a16="http://schemas.microsoft.com/office/drawing/2014/main" id="{E61E265C-3ADF-2220-3060-BD55E3793744}"/>
                </a:ext>
              </a:extLst>
            </p:cNvPr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443;p46">
              <a:extLst>
                <a:ext uri="{FF2B5EF4-FFF2-40B4-BE49-F238E27FC236}">
                  <a16:creationId xmlns:a16="http://schemas.microsoft.com/office/drawing/2014/main" id="{B112BF01-2A46-25DE-8DA0-99A65EBDDF01}"/>
                </a:ext>
              </a:extLst>
            </p:cNvPr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444;p46">
              <a:extLst>
                <a:ext uri="{FF2B5EF4-FFF2-40B4-BE49-F238E27FC236}">
                  <a16:creationId xmlns:a16="http://schemas.microsoft.com/office/drawing/2014/main" id="{AFB4EDBD-5791-37E6-D942-B4B743624328}"/>
                </a:ext>
              </a:extLst>
            </p:cNvPr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" name="Picture 2" descr="已上傳的圖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38" y="202925"/>
            <a:ext cx="7098068" cy="46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756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99963F14-E62C-EBEA-270B-95BFAF3A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3976CFF8-2870-933F-F5BA-89FFAEE5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模型訓練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3934" y="1318823"/>
            <a:ext cx="3708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 err="1"/>
              <a:t>LightGBM</a:t>
            </a:r>
            <a:r>
              <a:rPr lang="en-US" altLang="zh-TW" sz="1600" b="1" dirty="0"/>
              <a:t> vs LSTM</a:t>
            </a:r>
            <a:r>
              <a:rPr lang="zh-TW" altLang="en-US" sz="1600" b="1" dirty="0"/>
              <a:t>：資料形狀與差異</a:t>
            </a:r>
          </a:p>
        </p:txBody>
      </p:sp>
      <p:graphicFrame>
        <p:nvGraphicFramePr>
          <p:cNvPr id="7" name="Google Shape;3335;p42"/>
          <p:cNvGraphicFramePr/>
          <p:nvPr>
            <p:extLst>
              <p:ext uri="{D42A27DB-BD31-4B8C-83A1-F6EECF244321}">
                <p14:modId xmlns:p14="http://schemas.microsoft.com/office/powerpoint/2010/main" val="3116786958"/>
              </p:ext>
            </p:extLst>
          </p:nvPr>
        </p:nvGraphicFramePr>
        <p:xfrm>
          <a:off x="719999" y="1972427"/>
          <a:ext cx="7704001" cy="2981779"/>
        </p:xfrm>
        <a:graphic>
          <a:graphicData uri="http://schemas.openxmlformats.org/drawingml/2006/table">
            <a:tbl>
              <a:tblPr>
                <a:noFill/>
                <a:tableStyleId>{DE43510E-B4BC-432C-8E60-00379DA9CF31}</a:tableStyleId>
              </a:tblPr>
              <a:tblGrid>
                <a:gridCol w="220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911"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accent2"/>
                          </a:solidFill>
                        </a:rPr>
                        <a:t>LightGBM</a:t>
                      </a:r>
                      <a:endParaRPr lang="en-US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LSTM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63316"/>
                  </a:ext>
                </a:extLst>
              </a:tr>
              <a:tr h="50204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輸入張量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[N, 72×F] (</a:t>
                      </a:r>
                      <a:r>
                        <a:rPr lang="zh-TW" altLang="en-US" dirty="0"/>
                        <a:t>扁平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[N, 72, F] (</a:t>
                      </a:r>
                      <a:r>
                        <a:rPr lang="zh-TW" altLang="en-US" dirty="0"/>
                        <a:t>三維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89">
                <a:tc>
                  <a:txBody>
                    <a:bodyPr/>
                    <a:lstStyle/>
                    <a:p>
                      <a:r>
                        <a:rPr lang="en-US" dirty="0"/>
                        <a:t>GPU </a:t>
                      </a:r>
                      <a:r>
                        <a:rPr lang="zh-TW" altLang="en-US" dirty="0"/>
                        <a:t>支援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部分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GPU-LGBM)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CUDA / AMP)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23">
                <a:tc>
                  <a:txBody>
                    <a:bodyPr/>
                    <a:lstStyle/>
                    <a:p>
                      <a:r>
                        <a:rPr lang="zh-TW" altLang="en-US" dirty="0"/>
                        <a:t>早停策略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early_stopping_rounds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patience + </a:t>
                      </a:r>
                      <a:r>
                        <a:rPr lang="en-US" dirty="0" err="1"/>
                        <a:t>min_delta</a:t>
                      </a:r>
                      <a:endParaRPr lang="en-US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756">
                <a:tc>
                  <a:txBody>
                    <a:bodyPr/>
                    <a:lstStyle/>
                    <a:p>
                      <a:r>
                        <a:rPr lang="zh-TW" altLang="en-US"/>
                        <a:t>模型檔大小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30–200 MB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~70 kB </a:t>
                      </a:r>
                      <a:r>
                        <a:rPr lang="zh-TW" altLang="en-US" dirty="0"/>
                        <a:t>權重 </a:t>
                      </a:r>
                      <a:r>
                        <a:rPr lang="en-US" altLang="zh-TW" dirty="0"/>
                        <a:t>+ </a:t>
                      </a:r>
                      <a:r>
                        <a:rPr lang="en-US" dirty="0"/>
                        <a:t>scaler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756">
                <a:tc>
                  <a:txBody>
                    <a:bodyPr/>
                    <a:lstStyle/>
                    <a:p>
                      <a:r>
                        <a:rPr lang="zh-TW" altLang="en-US"/>
                        <a:t>推論速度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/>
                        <a:t>極快</a:t>
                      </a:r>
                      <a:endParaRPr lang="zh-TW" altLang="en-US"/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中等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序列乘法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75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619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99963F14-E62C-EBEA-270B-95BFAF3A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3976CFF8-2870-933F-F5BA-89FFAEE5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模型訓練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1494" y="1731810"/>
                <a:ext cx="2310312" cy="2800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/>
                  <a:t>時序切分與窗口</a:t>
                </a:r>
                <a:r>
                  <a:rPr lang="en-US" altLang="zh-TW" sz="1600" b="1" dirty="0"/>
                  <a:t>:</a:t>
                </a:r>
              </a:p>
              <a:p>
                <a:endParaRPr lang="en-US" altLang="zh-TW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𝒊𝒏𝒑𝒖𝒕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𝒔𝒆𝒒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𝒍𝒆𝒏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𝟕𝟐</m:t>
                      </m:r>
                    </m:oMath>
                  </m:oMathPara>
                </a14:m>
                <a:endParaRPr lang="en-US" altLang="zh-TW" sz="1600" b="1" dirty="0"/>
              </a:p>
              <a:p>
                <a:endParaRPr lang="en-US" altLang="zh-TW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𝒐𝒖𝒕𝒑𝒖𝒕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</a:rPr>
                        <m:t>𝒉𝒐𝒓𝒊𝒛𝒐𝒏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TW" sz="1600" b="1" i="1" dirty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1600" b="1" dirty="0"/>
              </a:p>
              <a:p>
                <a:endParaRPr lang="en-US" altLang="zh-TW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𝒔𝒕𝒓𝒊𝒅𝒆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1600" b="1" dirty="0"/>
              </a:p>
              <a:p>
                <a:endParaRPr lang="en-US" altLang="zh-TW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1" i="1" dirty="0" smtClean="0">
                          <a:latin typeface="Cambria Math" panose="02040503050406030204" pitchFamily="18" charset="0"/>
                        </a:rPr>
                        <m:t>𝒔𝒑𝒍𝒊𝒕</m:t>
                      </m:r>
                    </m:oMath>
                  </m:oMathPara>
                </a14:m>
                <a:endParaRPr lang="en-US" altLang="zh-TW" sz="1600" b="1" dirty="0"/>
              </a:p>
              <a:p>
                <a:endParaRPr lang="en-US" altLang="zh-TW" sz="1600" b="1" dirty="0"/>
              </a:p>
              <a:p>
                <a:endParaRPr lang="en-US" altLang="zh-TW" sz="1600" b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4" y="1731810"/>
                <a:ext cx="2310312" cy="2800767"/>
              </a:xfrm>
              <a:prstGeom prst="rect">
                <a:avLst/>
              </a:prstGeom>
              <a:blipFill>
                <a:blip r:embed="rId5"/>
                <a:stretch>
                  <a:fillRect l="-1319" t="-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9" name="Picture 5" descr="已上傳的圖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90" y="1203529"/>
            <a:ext cx="2365785" cy="366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已上傳的圖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76" y="1203529"/>
            <a:ext cx="2405924" cy="367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411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99963F14-E62C-EBEA-270B-95BFAF3A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3976CFF8-2870-933F-F5BA-89FFAEE5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模型訓練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624" y="1270416"/>
            <a:ext cx="8130752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 err="1"/>
              <a:t>LightGBM</a:t>
            </a:r>
            <a:r>
              <a:rPr lang="en-US" altLang="zh-TW" sz="1600" b="1" dirty="0"/>
              <a:t> </a:t>
            </a:r>
            <a:r>
              <a:rPr lang="zh-TW" altLang="en-US" sz="1600" b="1" dirty="0"/>
              <a:t>相關輸出說明</a:t>
            </a:r>
            <a:endParaRPr lang="en-US" altLang="zh-TW" sz="1600" b="1" dirty="0"/>
          </a:p>
          <a:p>
            <a:endParaRPr lang="en-US" altLang="zh-TW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..._</a:t>
            </a:r>
            <a:r>
              <a:rPr lang="en-US" altLang="zh-TW" sz="1600" dirty="0" err="1"/>
              <a:t>complete.rds</a:t>
            </a:r>
            <a:endParaRPr lang="en-US" altLang="zh-TW" sz="1600" dirty="0"/>
          </a:p>
          <a:p>
            <a:r>
              <a:rPr lang="zh-TW" altLang="en-US" sz="1600" dirty="0"/>
              <a:t>包含模型本體、最佳迭代次數（</a:t>
            </a:r>
            <a:r>
              <a:rPr lang="en-US" altLang="zh-TW" sz="1600" dirty="0"/>
              <a:t>best iteration</a:t>
            </a:r>
            <a:r>
              <a:rPr lang="zh-TW" altLang="en-US" sz="1600" dirty="0"/>
              <a:t>）、完整特徵資訊（含欄位名稱與順序）。</a:t>
            </a:r>
            <a:endParaRPr lang="en-US" altLang="zh-TW" sz="1600" dirty="0"/>
          </a:p>
          <a:p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..._native.txt</a:t>
            </a:r>
          </a:p>
          <a:p>
            <a:r>
              <a:rPr lang="en-US" altLang="zh-TW" sz="1600" dirty="0" err="1"/>
              <a:t>LightGBM</a:t>
            </a:r>
            <a:r>
              <a:rPr lang="en-US" altLang="zh-TW" sz="1600" dirty="0"/>
              <a:t> </a:t>
            </a:r>
            <a:r>
              <a:rPr lang="zh-TW" altLang="en-US" sz="1600" dirty="0"/>
              <a:t>輸出的純文字格式模型。</a:t>
            </a:r>
            <a:endParaRPr lang="en-US" altLang="zh-TW" sz="1600" dirty="0"/>
          </a:p>
          <a:p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..._importance.csv</a:t>
            </a:r>
          </a:p>
          <a:p>
            <a:r>
              <a:rPr lang="zh-TW" altLang="en-US" sz="1600" dirty="0"/>
              <a:t>由 </a:t>
            </a:r>
            <a:r>
              <a:rPr lang="en-US" altLang="zh-TW" sz="1600" dirty="0" err="1"/>
              <a:t>lgb.importance</a:t>
            </a:r>
            <a:r>
              <a:rPr lang="en-US" altLang="zh-TW" sz="1600" dirty="0"/>
              <a:t>() </a:t>
            </a:r>
            <a:r>
              <a:rPr lang="zh-TW" altLang="en-US" sz="1600" dirty="0"/>
              <a:t>計算出的特徵重要性表（展平後特徵）。</a:t>
            </a:r>
            <a:endParaRPr lang="en-US" altLang="zh-TW" sz="1600" dirty="0"/>
          </a:p>
          <a:p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..._original_importance.csv</a:t>
            </a:r>
          </a:p>
          <a:p>
            <a:r>
              <a:rPr lang="zh-TW" altLang="en-US" sz="1600" dirty="0"/>
              <a:t>針對展平特徵（如滑動視窗）進行變數聚合，例如 </a:t>
            </a:r>
            <a:r>
              <a:rPr lang="en-US" altLang="zh-TW" sz="1600" dirty="0"/>
              <a:t>AQI_t-1</a:t>
            </a:r>
            <a:r>
              <a:rPr lang="zh-TW" altLang="en-US" sz="1600" dirty="0"/>
              <a:t>、</a:t>
            </a:r>
            <a:r>
              <a:rPr lang="en-US" altLang="zh-TW" sz="1600" dirty="0"/>
              <a:t>AQI_t-2 </a:t>
            </a:r>
            <a:r>
              <a:rPr lang="zh-TW" altLang="en-US" sz="1600" dirty="0"/>
              <a:t>都會合併為 </a:t>
            </a:r>
            <a:r>
              <a:rPr lang="en-US" altLang="zh-TW" sz="1600" dirty="0"/>
              <a:t>AQI</a:t>
            </a:r>
            <a:r>
              <a:rPr lang="zh-TW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85383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99963F14-E62C-EBEA-270B-95BFAF3A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3976CFF8-2870-933F-F5BA-89FFAEE5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模型訓練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624" y="1270416"/>
            <a:ext cx="7537641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/>
              <a:t>LSTM </a:t>
            </a:r>
            <a:r>
              <a:rPr lang="zh-TW" altLang="en-US" sz="1600" b="1" dirty="0"/>
              <a:t>相關輸出說明</a:t>
            </a:r>
            <a:endParaRPr lang="en-US" altLang="zh-TW" sz="1600" b="1" dirty="0"/>
          </a:p>
          <a:p>
            <a:endParaRPr lang="en-US" altLang="zh-TW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..._</a:t>
            </a:r>
            <a:r>
              <a:rPr lang="en-US" altLang="zh-TW" sz="1600" dirty="0" err="1"/>
              <a:t>complete.rds</a:t>
            </a:r>
            <a:endParaRPr lang="en-US" altLang="zh-TW" sz="1600" dirty="0"/>
          </a:p>
          <a:p>
            <a:r>
              <a:rPr lang="zh-TW" altLang="en-US" sz="1600" dirty="0"/>
              <a:t>包含 </a:t>
            </a:r>
            <a:r>
              <a:rPr lang="en-US" altLang="zh-TW" sz="1600" dirty="0" err="1"/>
              <a:t>PyTorch</a:t>
            </a:r>
            <a:r>
              <a:rPr lang="en-US" altLang="zh-TW" sz="1600" dirty="0"/>
              <a:t> </a:t>
            </a:r>
            <a:r>
              <a:rPr lang="zh-TW" altLang="en-US" sz="1600" dirty="0"/>
              <a:t>模型物件、訓練參數（如 </a:t>
            </a:r>
            <a:r>
              <a:rPr lang="en-US" altLang="zh-TW" sz="1600" dirty="0"/>
              <a:t>epoch</a:t>
            </a:r>
            <a:r>
              <a:rPr lang="zh-TW" altLang="en-US" sz="1600" dirty="0"/>
              <a:t>、</a:t>
            </a:r>
            <a:r>
              <a:rPr lang="en-US" altLang="zh-TW" sz="1600" dirty="0"/>
              <a:t>learning rate</a:t>
            </a:r>
            <a:r>
              <a:rPr lang="zh-TW" altLang="en-US" sz="1600" dirty="0"/>
              <a:t>）、歷史訓練紀錄。</a:t>
            </a:r>
            <a:endParaRPr lang="en-US" altLang="zh-TW" sz="1600" dirty="0"/>
          </a:p>
          <a:p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..._state.pt</a:t>
            </a:r>
          </a:p>
          <a:p>
            <a:r>
              <a:rPr lang="zh-TW" altLang="en-US" sz="1600" dirty="0"/>
              <a:t>不含架構資訊，僅包含模型的各層參數。</a:t>
            </a:r>
            <a:endParaRPr lang="en-US" altLang="zh-TW" sz="1600" dirty="0"/>
          </a:p>
          <a:p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..._</a:t>
            </a:r>
            <a:r>
              <a:rPr lang="en-US" altLang="zh-TW" sz="1600" dirty="0" err="1"/>
              <a:t>architecture.rds</a:t>
            </a:r>
            <a:endParaRPr lang="en-US" altLang="zh-TW" sz="1600" dirty="0"/>
          </a:p>
          <a:p>
            <a:r>
              <a:rPr lang="zh-TW" altLang="en-US" sz="1600" dirty="0"/>
              <a:t>包含輸入維度、隱藏層大小、層數、</a:t>
            </a:r>
            <a:r>
              <a:rPr lang="en-US" altLang="zh-TW" sz="1600" dirty="0"/>
              <a:t>dropout </a:t>
            </a:r>
            <a:r>
              <a:rPr lang="zh-TW" altLang="en-US" sz="1600" dirty="0"/>
              <a:t>等資訊。</a:t>
            </a:r>
            <a:endParaRPr lang="en-US" altLang="zh-TW" sz="1600" dirty="0"/>
          </a:p>
          <a:p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..._</a:t>
            </a:r>
            <a:r>
              <a:rPr lang="en-US" altLang="zh-TW" sz="1600" dirty="0" err="1"/>
              <a:t>history.rds</a:t>
            </a:r>
            <a:endParaRPr lang="en-US" altLang="zh-TW" sz="1600" dirty="0"/>
          </a:p>
          <a:p>
            <a:r>
              <a:rPr lang="zh-TW" altLang="en-US" sz="1600" dirty="0"/>
              <a:t>每個 </a:t>
            </a:r>
            <a:r>
              <a:rPr lang="en-US" altLang="zh-TW" sz="1600" dirty="0"/>
              <a:t>epoch </a:t>
            </a:r>
            <a:r>
              <a:rPr lang="zh-TW" altLang="en-US" sz="1600" dirty="0"/>
              <a:t>的 </a:t>
            </a:r>
            <a:r>
              <a:rPr lang="en-US" altLang="zh-TW" sz="1600" dirty="0"/>
              <a:t>loss</a:t>
            </a:r>
            <a:r>
              <a:rPr lang="zh-TW" altLang="en-US" sz="1600" dirty="0"/>
              <a:t>、</a:t>
            </a:r>
            <a:r>
              <a:rPr lang="en-US" altLang="zh-TW" sz="1600" dirty="0"/>
              <a:t>MAE</a:t>
            </a:r>
            <a:r>
              <a:rPr lang="zh-TW" altLang="en-US" sz="1600" dirty="0"/>
              <a:t>、</a:t>
            </a:r>
            <a:r>
              <a:rPr lang="en-US" altLang="zh-TW" sz="1600" dirty="0"/>
              <a:t>RMSE </a:t>
            </a:r>
            <a:r>
              <a:rPr lang="zh-TW" altLang="en-US" sz="1600" dirty="0"/>
              <a:t>等指標。</a:t>
            </a:r>
          </a:p>
        </p:txBody>
      </p:sp>
    </p:spTree>
    <p:extLst>
      <p:ext uri="{BB962C8B-B14F-4D97-AF65-F5344CB8AC3E}">
        <p14:creationId xmlns:p14="http://schemas.microsoft.com/office/powerpoint/2010/main" val="1535643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99963F14-E62C-EBEA-270B-95BFAF3A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3976CFF8-2870-933F-F5BA-89FFAEE5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模型訓練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624" y="1152970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/>
              <a:t>「優化路線圖」</a:t>
            </a:r>
            <a:endParaRPr lang="en-US" altLang="zh-TW" sz="16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8" y="1017724"/>
            <a:ext cx="4000501" cy="40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7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0228DF0B-FDCE-738D-8E73-1DA609E9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ED35B0BE-9D20-D4F3-5D1B-A69AE5F916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60" name="Google Shape;3260;p39">
            <a:extLst>
              <a:ext uri="{FF2B5EF4-FFF2-40B4-BE49-F238E27FC236}">
                <a16:creationId xmlns:a16="http://schemas.microsoft.com/office/drawing/2014/main" id="{75E24153-7607-8E11-51C4-2A3F811F4913}"/>
              </a:ext>
            </a:extLst>
          </p:cNvPr>
          <p:cNvSpPr/>
          <p:nvPr/>
        </p:nvSpPr>
        <p:spPr>
          <a:xfrm>
            <a:off x="1510892" y="2290289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39">
            <a:extLst>
              <a:ext uri="{FF2B5EF4-FFF2-40B4-BE49-F238E27FC236}">
                <a16:creationId xmlns:a16="http://schemas.microsoft.com/office/drawing/2014/main" id="{8A9FDEB4-0B33-157C-AEC8-F3D8F473D1F7}"/>
              </a:ext>
            </a:extLst>
          </p:cNvPr>
          <p:cNvSpPr txBox="1"/>
          <p:nvPr/>
        </p:nvSpPr>
        <p:spPr>
          <a:xfrm flipH="1">
            <a:off x="6928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模型資料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前處理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utfit"/>
              <a:sym typeface="Outfit"/>
            </a:endParaRPr>
          </a:p>
        </p:txBody>
      </p:sp>
      <p:sp>
        <p:nvSpPr>
          <p:cNvPr id="3265" name="Google Shape;3265;p39">
            <a:extLst>
              <a:ext uri="{FF2B5EF4-FFF2-40B4-BE49-F238E27FC236}">
                <a16:creationId xmlns:a16="http://schemas.microsoft.com/office/drawing/2014/main" id="{3F2B6C11-50FD-E642-0168-C0BCB6F6AA15}"/>
              </a:ext>
            </a:extLst>
          </p:cNvPr>
          <p:cNvSpPr txBox="1"/>
          <p:nvPr/>
        </p:nvSpPr>
        <p:spPr>
          <a:xfrm flipH="1">
            <a:off x="204719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Lag </a:t>
            </a: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選擇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3266" name="Google Shape;3266;p39">
            <a:extLst>
              <a:ext uri="{FF2B5EF4-FFF2-40B4-BE49-F238E27FC236}">
                <a16:creationId xmlns:a16="http://schemas.microsoft.com/office/drawing/2014/main" id="{549B315E-8CF9-5E8C-EBEF-4F719F26A792}"/>
              </a:ext>
            </a:extLst>
          </p:cNvPr>
          <p:cNvSpPr txBox="1"/>
          <p:nvPr/>
        </p:nvSpPr>
        <p:spPr>
          <a:xfrm flipH="1">
            <a:off x="3412003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滑動窗口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介紹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cxnSp>
        <p:nvCxnSpPr>
          <p:cNvPr id="3268" name="Google Shape;3268;p39">
            <a:extLst>
              <a:ext uri="{FF2B5EF4-FFF2-40B4-BE49-F238E27FC236}">
                <a16:creationId xmlns:a16="http://schemas.microsoft.com/office/drawing/2014/main" id="{26A5CF6D-418E-3EF2-AFC9-493CCBF2FF83}"/>
              </a:ext>
            </a:extLst>
          </p:cNvPr>
          <p:cNvCxnSpPr>
            <a:cxnSpLocks/>
            <a:stCxn id="3260" idx="3"/>
          </p:cNvCxnSpPr>
          <p:nvPr/>
        </p:nvCxnSpPr>
        <p:spPr>
          <a:xfrm>
            <a:off x="1687292" y="2378489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1" name="Google Shape;3271;p39">
            <a:extLst>
              <a:ext uri="{FF2B5EF4-FFF2-40B4-BE49-F238E27FC236}">
                <a16:creationId xmlns:a16="http://schemas.microsoft.com/office/drawing/2014/main" id="{AFE85A97-B15F-1836-399F-A67709419F56}"/>
              </a:ext>
            </a:extLst>
          </p:cNvPr>
          <p:cNvCxnSpPr>
            <a:stCxn id="3260" idx="2"/>
            <a:endCxn id="3264" idx="0"/>
          </p:cNvCxnSpPr>
          <p:nvPr/>
        </p:nvCxnSpPr>
        <p:spPr>
          <a:xfrm flipH="1">
            <a:off x="1599042" y="2466689"/>
            <a:ext cx="50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266;p39">
            <a:extLst>
              <a:ext uri="{FF2B5EF4-FFF2-40B4-BE49-F238E27FC236}">
                <a16:creationId xmlns:a16="http://schemas.microsoft.com/office/drawing/2014/main" id="{5ABDEC96-E17E-D161-BB94-C5212552A11E}"/>
              </a:ext>
            </a:extLst>
          </p:cNvPr>
          <p:cNvSpPr txBox="1"/>
          <p:nvPr/>
        </p:nvSpPr>
        <p:spPr>
          <a:xfrm flipH="1">
            <a:off x="4762582" y="2734703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模型</a:t>
            </a:r>
            <a:endParaRPr lang="en-US" altLang="zh-TW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  <a:p>
            <a:pPr lvl="0" algn="ctr"/>
            <a:r>
              <a:rPr lang="zh-TW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"/>
              </a:rPr>
              <a:t>訓練</a:t>
            </a:r>
            <a:endParaRPr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Outfit"/>
            </a:endParaRPr>
          </a:p>
        </p:txBody>
      </p:sp>
      <p:sp>
        <p:nvSpPr>
          <p:cNvPr id="23" name="Google Shape;3260;p39">
            <a:extLst>
              <a:ext uri="{FF2B5EF4-FFF2-40B4-BE49-F238E27FC236}">
                <a16:creationId xmlns:a16="http://schemas.microsoft.com/office/drawing/2014/main" id="{DB587930-B899-21F0-FFAB-53A66E9C0BC9}"/>
              </a:ext>
            </a:extLst>
          </p:cNvPr>
          <p:cNvSpPr/>
          <p:nvPr/>
        </p:nvSpPr>
        <p:spPr>
          <a:xfrm>
            <a:off x="2882492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3268;p39">
            <a:extLst>
              <a:ext uri="{FF2B5EF4-FFF2-40B4-BE49-F238E27FC236}">
                <a16:creationId xmlns:a16="http://schemas.microsoft.com/office/drawing/2014/main" id="{AAB07A78-F447-4B31-B1A6-B7E8E9C6EBC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058892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271;p39">
            <a:extLst>
              <a:ext uri="{FF2B5EF4-FFF2-40B4-BE49-F238E27FC236}">
                <a16:creationId xmlns:a16="http://schemas.microsoft.com/office/drawing/2014/main" id="{974A5CE4-5CF2-3500-D91C-C193364327FA}"/>
              </a:ext>
            </a:extLst>
          </p:cNvPr>
          <p:cNvCxnSpPr>
            <a:stCxn id="23" idx="2"/>
          </p:cNvCxnSpPr>
          <p:nvPr/>
        </p:nvCxnSpPr>
        <p:spPr>
          <a:xfrm>
            <a:off x="2970692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260;p39">
            <a:extLst>
              <a:ext uri="{FF2B5EF4-FFF2-40B4-BE49-F238E27FC236}">
                <a16:creationId xmlns:a16="http://schemas.microsoft.com/office/drawing/2014/main" id="{E62BF520-EEEA-8CAD-E2AA-77EDEECA1F4E}"/>
              </a:ext>
            </a:extLst>
          </p:cNvPr>
          <p:cNvSpPr/>
          <p:nvPr/>
        </p:nvSpPr>
        <p:spPr>
          <a:xfrm>
            <a:off x="4217305" y="2295545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3268;p39">
            <a:extLst>
              <a:ext uri="{FF2B5EF4-FFF2-40B4-BE49-F238E27FC236}">
                <a16:creationId xmlns:a16="http://schemas.microsoft.com/office/drawing/2014/main" id="{667613BA-91C5-FBA4-1AFA-3A764CDC97AF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93705" y="2383745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3271;p39">
            <a:extLst>
              <a:ext uri="{FF2B5EF4-FFF2-40B4-BE49-F238E27FC236}">
                <a16:creationId xmlns:a16="http://schemas.microsoft.com/office/drawing/2014/main" id="{89B90D95-2CEB-1ABC-0A19-CCAED0108DF1}"/>
              </a:ext>
            </a:extLst>
          </p:cNvPr>
          <p:cNvCxnSpPr>
            <a:stCxn id="26" idx="2"/>
          </p:cNvCxnSpPr>
          <p:nvPr/>
        </p:nvCxnSpPr>
        <p:spPr>
          <a:xfrm>
            <a:off x="4305505" y="2471945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260;p39">
            <a:extLst>
              <a:ext uri="{FF2B5EF4-FFF2-40B4-BE49-F238E27FC236}">
                <a16:creationId xmlns:a16="http://schemas.microsoft.com/office/drawing/2014/main" id="{92B3EAF1-868D-E278-5E9D-4CFEEA59F453}"/>
              </a:ext>
            </a:extLst>
          </p:cNvPr>
          <p:cNvSpPr/>
          <p:nvPr/>
        </p:nvSpPr>
        <p:spPr>
          <a:xfrm>
            <a:off x="5573140" y="2285034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268;p39">
            <a:extLst>
              <a:ext uri="{FF2B5EF4-FFF2-40B4-BE49-F238E27FC236}">
                <a16:creationId xmlns:a16="http://schemas.microsoft.com/office/drawing/2014/main" id="{2A87E342-B52F-3C74-93EE-166DDF5C38D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49540" y="2373234"/>
            <a:ext cx="12871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271;p39">
            <a:extLst>
              <a:ext uri="{FF2B5EF4-FFF2-40B4-BE49-F238E27FC236}">
                <a16:creationId xmlns:a16="http://schemas.microsoft.com/office/drawing/2014/main" id="{C911F2CE-2B59-4512-7864-46D76D02FD50}"/>
              </a:ext>
            </a:extLst>
          </p:cNvPr>
          <p:cNvCxnSpPr>
            <a:stCxn id="29" idx="2"/>
          </p:cNvCxnSpPr>
          <p:nvPr/>
        </p:nvCxnSpPr>
        <p:spPr>
          <a:xfrm>
            <a:off x="5661340" y="2461434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60;p39">
            <a:extLst>
              <a:ext uri="{FF2B5EF4-FFF2-40B4-BE49-F238E27FC236}">
                <a16:creationId xmlns:a16="http://schemas.microsoft.com/office/drawing/2014/main" id="{A98B293C-7252-1A59-CBC0-0BF910935BF1}"/>
              </a:ext>
            </a:extLst>
          </p:cNvPr>
          <p:cNvSpPr/>
          <p:nvPr/>
        </p:nvSpPr>
        <p:spPr>
          <a:xfrm>
            <a:off x="6928974" y="2264013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271;p39">
            <a:extLst>
              <a:ext uri="{FF2B5EF4-FFF2-40B4-BE49-F238E27FC236}">
                <a16:creationId xmlns:a16="http://schemas.microsoft.com/office/drawing/2014/main" id="{CF3E2E95-EA87-A703-533B-43BCC60D5E95}"/>
              </a:ext>
            </a:extLst>
          </p:cNvPr>
          <p:cNvCxnSpPr>
            <a:stCxn id="32" idx="2"/>
          </p:cNvCxnSpPr>
          <p:nvPr/>
        </p:nvCxnSpPr>
        <p:spPr>
          <a:xfrm>
            <a:off x="7017174" y="2440413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CFD0760-AEEB-A2AC-F780-5720BF250D19}"/>
              </a:ext>
            </a:extLst>
          </p:cNvPr>
          <p:cNvSpPr txBox="1"/>
          <p:nvPr/>
        </p:nvSpPr>
        <p:spPr>
          <a:xfrm>
            <a:off x="6521383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可解釋性</a:t>
            </a:r>
          </a:p>
        </p:txBody>
      </p:sp>
      <p:cxnSp>
        <p:nvCxnSpPr>
          <p:cNvPr id="2" name="Google Shape;3268;p39">
            <a:extLst>
              <a:ext uri="{FF2B5EF4-FFF2-40B4-BE49-F238E27FC236}">
                <a16:creationId xmlns:a16="http://schemas.microsoft.com/office/drawing/2014/main" id="{20048BBA-B7AA-EF0B-3A4C-3284D7A2573D}"/>
              </a:ext>
            </a:extLst>
          </p:cNvPr>
          <p:cNvCxnSpPr>
            <a:cxnSpLocks/>
          </p:cNvCxnSpPr>
          <p:nvPr/>
        </p:nvCxnSpPr>
        <p:spPr>
          <a:xfrm>
            <a:off x="7036676" y="2373234"/>
            <a:ext cx="12871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Google Shape;3260;p39">
            <a:extLst>
              <a:ext uri="{FF2B5EF4-FFF2-40B4-BE49-F238E27FC236}">
                <a16:creationId xmlns:a16="http://schemas.microsoft.com/office/drawing/2014/main" id="{469149AE-CAE7-913B-B883-E2CD767319AE}"/>
              </a:ext>
            </a:extLst>
          </p:cNvPr>
          <p:cNvSpPr/>
          <p:nvPr/>
        </p:nvSpPr>
        <p:spPr>
          <a:xfrm>
            <a:off x="8147412" y="2255442"/>
            <a:ext cx="176400" cy="176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3271;p39">
            <a:extLst>
              <a:ext uri="{FF2B5EF4-FFF2-40B4-BE49-F238E27FC236}">
                <a16:creationId xmlns:a16="http://schemas.microsoft.com/office/drawing/2014/main" id="{B3FAF03C-7280-607C-4D32-E9B807209D2F}"/>
              </a:ext>
            </a:extLst>
          </p:cNvPr>
          <p:cNvCxnSpPr/>
          <p:nvPr/>
        </p:nvCxnSpPr>
        <p:spPr>
          <a:xfrm>
            <a:off x="8233677" y="2431842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0FCC39-6E2B-E331-AA90-7A8E08603D16}"/>
              </a:ext>
            </a:extLst>
          </p:cNvPr>
          <p:cNvSpPr txBox="1"/>
          <p:nvPr/>
        </p:nvSpPr>
        <p:spPr>
          <a:xfrm>
            <a:off x="7723600" y="2734703"/>
            <a:ext cx="10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推論</a:t>
            </a:r>
          </a:p>
        </p:txBody>
      </p:sp>
    </p:spTree>
    <p:extLst>
      <p:ext uri="{BB962C8B-B14F-4D97-AF65-F5344CB8AC3E}">
        <p14:creationId xmlns:p14="http://schemas.microsoft.com/office/powerpoint/2010/main" val="544204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" name="Google Shape;3335;p42"/>
          <p:cNvGraphicFramePr/>
          <p:nvPr>
            <p:extLst>
              <p:ext uri="{D42A27DB-BD31-4B8C-83A1-F6EECF244321}">
                <p14:modId xmlns:p14="http://schemas.microsoft.com/office/powerpoint/2010/main" val="1475393236"/>
              </p:ext>
            </p:extLst>
          </p:nvPr>
        </p:nvGraphicFramePr>
        <p:xfrm>
          <a:off x="426387" y="1478488"/>
          <a:ext cx="3582108" cy="2358974"/>
        </p:xfrm>
        <a:graphic>
          <a:graphicData uri="http://schemas.openxmlformats.org/drawingml/2006/table">
            <a:tbl>
              <a:tblPr>
                <a:noFill/>
                <a:tableStyleId>{DE43510E-B4BC-432C-8E60-00379DA9CF31}</a:tableStyleId>
              </a:tblPr>
              <a:tblGrid>
                <a:gridCol w="1592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91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2"/>
                          </a:solidFill>
                        </a:rPr>
                        <a:t>LightGBM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63316"/>
                  </a:ext>
                </a:extLst>
              </a:tr>
              <a:tr h="502044">
                <a:tc>
                  <a:txBody>
                    <a:bodyPr/>
                    <a:lstStyle/>
                    <a:p>
                      <a:r>
                        <a:rPr lang="zh-TW" altLang="en-US"/>
                        <a:t>全域重要度</a:t>
                      </a:r>
                      <a:endParaRPr lang="zh-TW" altLang="en-US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重要度 </a:t>
                      </a:r>
                      <a:r>
                        <a:rPr lang="en-US" dirty="0"/>
                        <a:t>Top‑K </a:t>
                      </a:r>
                      <a:r>
                        <a:rPr lang="zh-TW" altLang="en-US" dirty="0"/>
                        <a:t>長條圖 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原始特徵加總長條圖</a:t>
                      </a:r>
                      <a:endParaRPr lang="en-US" altLang="zh-TW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89">
                <a:tc>
                  <a:txBody>
                    <a:bodyPr/>
                    <a:lstStyle/>
                    <a:p>
                      <a:r>
                        <a:rPr lang="en-US" dirty="0"/>
                        <a:t>SHAP (global &amp; local)</a:t>
                      </a:r>
                      <a:endParaRPr lang="zh-TW" altLang="en-US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SHAP </a:t>
                      </a:r>
                      <a:r>
                        <a:rPr lang="zh-TW" altLang="en-US" dirty="0"/>
                        <a:t>全域長條圖</a:t>
                      </a:r>
                      <a:endParaRPr lang="en-US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23">
                <a:tc>
                  <a:txBody>
                    <a:bodyPr/>
                    <a:lstStyle/>
                    <a:p>
                      <a:r>
                        <a:rPr lang="zh-TW" altLang="en-US" dirty="0"/>
                        <a:t>特徵交互作用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chord diagram</a:t>
                      </a:r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Google Shape;3335;p42"/>
          <p:cNvGraphicFramePr/>
          <p:nvPr>
            <p:extLst>
              <p:ext uri="{D42A27DB-BD31-4B8C-83A1-F6EECF244321}">
                <p14:modId xmlns:p14="http://schemas.microsoft.com/office/powerpoint/2010/main" val="4105892484"/>
              </p:ext>
            </p:extLst>
          </p:nvPr>
        </p:nvGraphicFramePr>
        <p:xfrm>
          <a:off x="4471278" y="1478488"/>
          <a:ext cx="3582108" cy="1633591"/>
        </p:xfrm>
        <a:graphic>
          <a:graphicData uri="http://schemas.openxmlformats.org/drawingml/2006/table">
            <a:tbl>
              <a:tblPr>
                <a:noFill/>
                <a:tableStyleId>{DE43510E-B4BC-432C-8E60-00379DA9CF31}</a:tableStyleId>
              </a:tblPr>
              <a:tblGrid>
                <a:gridCol w="1592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91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LSTM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63316"/>
                  </a:ext>
                </a:extLst>
              </a:tr>
              <a:tr h="502044">
                <a:tc>
                  <a:txBody>
                    <a:bodyPr/>
                    <a:lstStyle/>
                    <a:p>
                      <a:r>
                        <a:rPr lang="en-US" altLang="zh-TW" dirty="0"/>
                        <a:t>Integrated Gradients (</a:t>
                      </a:r>
                      <a:r>
                        <a:rPr lang="zh-TW" altLang="en-US" dirty="0"/>
                        <a:t>全域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變數排名線圖 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dirty="0"/>
                        <a:t>72 </a:t>
                      </a:r>
                      <a:r>
                        <a:rPr lang="zh-TW" altLang="en-US" dirty="0"/>
                        <a:t>步時間貢獻熱圖</a:t>
                      </a:r>
                      <a:endParaRPr lang="en-US" altLang="zh-TW" dirty="0"/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89">
                <a:tc>
                  <a:txBody>
                    <a:bodyPr/>
                    <a:lstStyle/>
                    <a:p>
                      <a:r>
                        <a:rPr lang="zh-TW" altLang="en-US" dirty="0"/>
                        <a:t>區域 </a:t>
                      </a:r>
                      <a:r>
                        <a:rPr lang="en-US" dirty="0"/>
                        <a:t>saliency / occlusion</a:t>
                      </a:r>
                      <a:endParaRPr lang="zh-TW" altLang="en-US" dirty="0"/>
                    </a:p>
                  </a:txBody>
                  <a:tcPr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熱度圖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82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31"/>
          <p:cNvSpPr txBox="1">
            <a:spLocks noGrp="1"/>
          </p:cNvSpPr>
          <p:nvPr>
            <p:ph type="title"/>
          </p:nvPr>
        </p:nvSpPr>
        <p:spPr>
          <a:xfrm>
            <a:off x="695095" y="2237140"/>
            <a:ext cx="77175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研究目標與範圍</a:t>
            </a:r>
            <a:endParaRPr 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574350" y="539500"/>
            <a:ext cx="16521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333124" y="539512"/>
            <a:ext cx="397957" cy="491303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4984310" y="1974862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629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6624" y="1152970"/>
            <a:ext cx="4054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/>
              <a:t>「</a:t>
            </a:r>
            <a:r>
              <a:rPr lang="en-US" altLang="zh-TW" sz="1600" b="1" dirty="0"/>
              <a:t>AQI</a:t>
            </a:r>
            <a:r>
              <a:rPr lang="zh-TW" altLang="en-US" sz="1600" b="1" dirty="0"/>
              <a:t>訓練 </a:t>
            </a:r>
            <a:r>
              <a:rPr lang="en-US" altLang="zh-TW" sz="1600" b="1" dirty="0"/>
              <a:t>in Python v1 – 24 </a:t>
            </a:r>
            <a:r>
              <a:rPr lang="en-US" altLang="zh-TW" sz="1600" b="1" dirty="0" err="1"/>
              <a:t>hr</a:t>
            </a:r>
            <a:r>
              <a:rPr lang="en-US" altLang="zh-TW" sz="1600" b="1" dirty="0"/>
              <a:t> to 6 </a:t>
            </a:r>
            <a:r>
              <a:rPr lang="en-US" altLang="zh-TW" sz="1600" b="1" dirty="0" err="1"/>
              <a:t>hr</a:t>
            </a:r>
            <a:r>
              <a:rPr lang="zh-TW" altLang="en-US" sz="1600" b="1" dirty="0"/>
              <a:t>」</a:t>
            </a:r>
            <a:endParaRPr lang="en-US" altLang="zh-TW" sz="1600" b="1" dirty="0"/>
          </a:p>
        </p:txBody>
      </p:sp>
      <p:pic>
        <p:nvPicPr>
          <p:cNvPr id="1026" name="Picture 2" descr="已上傳的圖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1491524"/>
            <a:ext cx="5635625" cy="333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60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6624" y="1152970"/>
            <a:ext cx="4054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/>
              <a:t>「</a:t>
            </a:r>
            <a:r>
              <a:rPr lang="en-US" altLang="zh-TW" sz="1600" b="1" dirty="0"/>
              <a:t>AQI</a:t>
            </a:r>
            <a:r>
              <a:rPr lang="zh-TW" altLang="en-US" sz="1600" b="1" dirty="0"/>
              <a:t>訓練 </a:t>
            </a:r>
            <a:r>
              <a:rPr lang="en-US" altLang="zh-TW" sz="1600" b="1" dirty="0"/>
              <a:t>in Python v1 – 24 </a:t>
            </a:r>
            <a:r>
              <a:rPr lang="en-US" altLang="zh-TW" sz="1600" b="1" dirty="0" err="1"/>
              <a:t>hr</a:t>
            </a:r>
            <a:r>
              <a:rPr lang="en-US" altLang="zh-TW" sz="1600" b="1" dirty="0"/>
              <a:t> to 6 </a:t>
            </a:r>
            <a:r>
              <a:rPr lang="en-US" altLang="zh-TW" sz="1600" b="1" dirty="0" err="1"/>
              <a:t>hr</a:t>
            </a:r>
            <a:r>
              <a:rPr lang="zh-TW" altLang="en-US" sz="1600" b="1" dirty="0"/>
              <a:t>」</a:t>
            </a:r>
            <a:endParaRPr lang="en-US" altLang="zh-TW" sz="1600" b="1" dirty="0"/>
          </a:p>
        </p:txBody>
      </p:sp>
      <p:pic>
        <p:nvPicPr>
          <p:cNvPr id="2050" name="Picture 2" descr="已上傳的圖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09" y="1626769"/>
            <a:ext cx="4835859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684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6624" y="1152970"/>
            <a:ext cx="36792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/>
              <a:t>「</a:t>
            </a:r>
            <a:r>
              <a:rPr lang="en-US" altLang="zh-TW" sz="1600" b="1" dirty="0"/>
              <a:t>AQI</a:t>
            </a:r>
            <a:r>
              <a:rPr lang="zh-TW" altLang="en-US" sz="1600" b="1" dirty="0"/>
              <a:t>訓練 </a:t>
            </a:r>
            <a:r>
              <a:rPr lang="en-US" altLang="zh-TW" sz="1600" b="1" dirty="0"/>
              <a:t>in R v3.3 – 72 </a:t>
            </a:r>
            <a:r>
              <a:rPr lang="en-US" altLang="zh-TW" sz="1600" b="1" dirty="0" err="1"/>
              <a:t>hr</a:t>
            </a:r>
            <a:r>
              <a:rPr lang="en-US" altLang="zh-TW" sz="1600" b="1" dirty="0"/>
              <a:t> to 1 </a:t>
            </a:r>
            <a:r>
              <a:rPr lang="en-US" altLang="zh-TW" sz="1600" b="1" dirty="0" err="1"/>
              <a:t>hr</a:t>
            </a:r>
            <a:r>
              <a:rPr lang="zh-TW" altLang="en-US" sz="1600" b="1" dirty="0"/>
              <a:t>」</a:t>
            </a:r>
            <a:endParaRPr lang="en-US" altLang="zh-TW" sz="1600" b="1" dirty="0"/>
          </a:p>
        </p:txBody>
      </p:sp>
      <p:sp>
        <p:nvSpPr>
          <p:cNvPr id="4" name="矩形 3"/>
          <p:cNvSpPr/>
          <p:nvPr/>
        </p:nvSpPr>
        <p:spPr>
          <a:xfrm>
            <a:off x="403987" y="2327029"/>
            <a:ext cx="271243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1F2328"/>
                </a:solidFill>
                <a:latin typeface="-apple-system"/>
              </a:rPr>
              <a:t>模型統計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1F2328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1F2328"/>
                </a:solidFill>
                <a:latin typeface="-apple-system"/>
              </a:rPr>
              <a:t>總模型數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: 383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1F2328"/>
                </a:solidFill>
                <a:latin typeface="-apple-system"/>
              </a:rPr>
              <a:t>有效模型數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: 255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LGBM </a:t>
            </a:r>
            <a:r>
              <a:rPr lang="zh-TW" altLang="en-US" dirty="0">
                <a:solidFill>
                  <a:srgbClr val="1F2328"/>
                </a:solidFill>
                <a:latin typeface="-apple-system"/>
              </a:rPr>
              <a:t>模型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: 127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LSTM </a:t>
            </a:r>
            <a:r>
              <a:rPr lang="zh-TW" altLang="en-US" dirty="0">
                <a:solidFill>
                  <a:srgbClr val="1F2328"/>
                </a:solidFill>
                <a:latin typeface="-apple-system"/>
              </a:rPr>
              <a:t>模型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: 128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1F2328"/>
                </a:solidFill>
                <a:latin typeface="-apple-system"/>
              </a:rPr>
              <a:t>最佳 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RMSE: 0.0538</a:t>
            </a:r>
          </a:p>
        </p:txBody>
      </p:sp>
      <p:sp>
        <p:nvSpPr>
          <p:cNvPr id="5" name="矩形 4"/>
          <p:cNvSpPr/>
          <p:nvPr/>
        </p:nvSpPr>
        <p:spPr>
          <a:xfrm>
            <a:off x="2472613" y="2157752"/>
            <a:ext cx="65220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/>
              <a:t> 最佳模型 </a:t>
            </a:r>
            <a:r>
              <a:rPr lang="en-US" altLang="zh-TW" sz="1000" dirty="0"/>
              <a:t>Top 10</a:t>
            </a:r>
          </a:p>
          <a:p>
            <a:endParaRPr lang="en-US" altLang="zh-TW" sz="1000" dirty="0"/>
          </a:p>
          <a:p>
            <a:r>
              <a:rPr lang="en-US" altLang="zh-TW" sz="1000" dirty="0"/>
              <a:t>1 . </a:t>
            </a:r>
            <a:r>
              <a:rPr lang="en-US" altLang="zh-TW" sz="1000" dirty="0" err="1"/>
              <a:t>lgbm_separate_norm_Nomorlization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竹山</a:t>
            </a:r>
            <a:r>
              <a:rPr lang="en-US" altLang="zh-TW" sz="1000" dirty="0"/>
              <a:t>_U2HA50_combined_windows - RMSE: 0.0538 ( </a:t>
            </a:r>
            <a:r>
              <a:rPr lang="en-US" altLang="zh-TW" sz="1000" dirty="0" err="1"/>
              <a:t>lgbm</a:t>
            </a:r>
            <a:r>
              <a:rPr lang="en-US" altLang="zh-TW" sz="1000" dirty="0"/>
              <a:t> , 32.88 MB)</a:t>
            </a:r>
          </a:p>
          <a:p>
            <a:r>
              <a:rPr lang="en-US" altLang="zh-TW" sz="1000" dirty="0"/>
              <a:t>2 . </a:t>
            </a:r>
            <a:r>
              <a:rPr lang="en-US" altLang="zh-TW" sz="1000" dirty="0" err="1"/>
              <a:t>lgbm_separate_norm_Nomorlization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斗六</a:t>
            </a:r>
            <a:r>
              <a:rPr lang="en-US" altLang="zh-TW" sz="1000" dirty="0"/>
              <a:t>_C0K400_combined_windows - RMSE: 0.0604 ( </a:t>
            </a:r>
            <a:r>
              <a:rPr lang="en-US" altLang="zh-TW" sz="1000" dirty="0" err="1"/>
              <a:t>lgbm</a:t>
            </a:r>
            <a:r>
              <a:rPr lang="en-US" altLang="zh-TW" sz="1000" dirty="0"/>
              <a:t> , 35.49 MB)</a:t>
            </a:r>
          </a:p>
          <a:p>
            <a:r>
              <a:rPr lang="en-US" altLang="zh-TW" sz="1000" dirty="0"/>
              <a:t>3 . </a:t>
            </a:r>
            <a:r>
              <a:rPr lang="en-US" altLang="zh-TW" sz="1000" dirty="0" err="1"/>
              <a:t>lgbm_separate_norm_Nomorlization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安南</a:t>
            </a:r>
            <a:r>
              <a:rPr lang="en-US" altLang="zh-TW" sz="1000" dirty="0"/>
              <a:t>_467420_combined_windows - RMSE: 0.0606 ( </a:t>
            </a:r>
            <a:r>
              <a:rPr lang="en-US" altLang="zh-TW" sz="1000" dirty="0" err="1"/>
              <a:t>lgbm</a:t>
            </a:r>
            <a:r>
              <a:rPr lang="en-US" altLang="zh-TW" sz="1000" dirty="0"/>
              <a:t> , 34.28 MB)</a:t>
            </a:r>
          </a:p>
          <a:p>
            <a:r>
              <a:rPr lang="en-US" altLang="zh-TW" sz="1000" dirty="0"/>
              <a:t>4 . </a:t>
            </a:r>
            <a:r>
              <a:rPr lang="en-US" altLang="zh-TW" sz="1000" dirty="0" err="1"/>
              <a:t>lstm_separate_norm_Nomorlization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竹山</a:t>
            </a:r>
            <a:r>
              <a:rPr lang="en-US" altLang="zh-TW" sz="1000" dirty="0"/>
              <a:t>_U2HA50_combined_windows - RMSE: 0.0611 ( </a:t>
            </a:r>
            <a:r>
              <a:rPr lang="en-US" altLang="zh-TW" sz="1000" dirty="0" err="1"/>
              <a:t>lstm</a:t>
            </a:r>
            <a:r>
              <a:rPr lang="en-US" altLang="zh-TW" sz="1000" dirty="0"/>
              <a:t> , 0.07 MB)</a:t>
            </a:r>
          </a:p>
          <a:p>
            <a:r>
              <a:rPr lang="en-US" altLang="zh-TW" sz="1000" dirty="0"/>
              <a:t>5 . </a:t>
            </a:r>
            <a:r>
              <a:rPr lang="en-US" altLang="zh-TW" sz="1000" dirty="0" err="1"/>
              <a:t>lgbm_separate_norm_Nomorlization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埔里</a:t>
            </a:r>
            <a:r>
              <a:rPr lang="en-US" altLang="zh-TW" sz="1000" dirty="0"/>
              <a:t>_C0H890_combined_windows - RMSE: 0.0613 ( </a:t>
            </a:r>
            <a:r>
              <a:rPr lang="en-US" altLang="zh-TW" sz="1000" dirty="0" err="1"/>
              <a:t>lgbm</a:t>
            </a:r>
            <a:r>
              <a:rPr lang="en-US" altLang="zh-TW" sz="1000" dirty="0"/>
              <a:t> , 32.39 MB)</a:t>
            </a:r>
          </a:p>
          <a:p>
            <a:r>
              <a:rPr lang="en-US" altLang="zh-TW" sz="1000" dirty="0"/>
              <a:t>6 . </a:t>
            </a:r>
            <a:r>
              <a:rPr lang="en-US" altLang="zh-TW" sz="1000" dirty="0" err="1"/>
              <a:t>lstm_separate_norm_Nomorlization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斗六</a:t>
            </a:r>
            <a:r>
              <a:rPr lang="en-US" altLang="zh-TW" sz="1000" dirty="0"/>
              <a:t>_C0K400_combined_windows - RMSE: 0.0614 ( </a:t>
            </a:r>
            <a:r>
              <a:rPr lang="en-US" altLang="zh-TW" sz="1000" dirty="0" err="1"/>
              <a:t>lstm</a:t>
            </a:r>
            <a:r>
              <a:rPr lang="en-US" altLang="zh-TW" sz="1000" dirty="0"/>
              <a:t> , 0.07 MB)</a:t>
            </a:r>
          </a:p>
          <a:p>
            <a:r>
              <a:rPr lang="en-US" altLang="zh-TW" sz="1000" dirty="0"/>
              <a:t>7 . </a:t>
            </a:r>
            <a:r>
              <a:rPr lang="en-US" altLang="zh-TW" sz="1000" dirty="0" err="1"/>
              <a:t>lgbm_separate_norm_Nomorlization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南投</a:t>
            </a:r>
            <a:r>
              <a:rPr lang="en-US" altLang="zh-TW" sz="1000" dirty="0"/>
              <a:t>_C0I460_combined_windows - RMSE: 0.0636 ( </a:t>
            </a:r>
            <a:r>
              <a:rPr lang="en-US" altLang="zh-TW" sz="1000" dirty="0" err="1"/>
              <a:t>lgbm</a:t>
            </a:r>
            <a:r>
              <a:rPr lang="en-US" altLang="zh-TW" sz="1000" dirty="0"/>
              <a:t> , 35.28 MB)</a:t>
            </a:r>
          </a:p>
          <a:p>
            <a:r>
              <a:rPr lang="en-US" altLang="zh-TW" sz="1000" dirty="0"/>
              <a:t>8 . </a:t>
            </a:r>
            <a:r>
              <a:rPr lang="en-US" altLang="zh-TW" sz="1000" dirty="0" err="1"/>
              <a:t>lstm_separate_norm_Nomorlization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埔里</a:t>
            </a:r>
            <a:r>
              <a:rPr lang="en-US" altLang="zh-TW" sz="1000" dirty="0"/>
              <a:t>_C0H890_combined_windows - RMSE: 0.0653 ( </a:t>
            </a:r>
            <a:r>
              <a:rPr lang="en-US" altLang="zh-TW" sz="1000" dirty="0" err="1"/>
              <a:t>lstm</a:t>
            </a:r>
            <a:r>
              <a:rPr lang="en-US" altLang="zh-TW" sz="1000" dirty="0"/>
              <a:t> , 0.07 MB)</a:t>
            </a:r>
          </a:p>
          <a:p>
            <a:r>
              <a:rPr lang="en-US" altLang="zh-TW" sz="1000" dirty="0"/>
              <a:t>9 . </a:t>
            </a:r>
            <a:r>
              <a:rPr lang="en-US" altLang="zh-TW" sz="1000" dirty="0" err="1"/>
              <a:t>lstm_separate_norm_Nomorlization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南投</a:t>
            </a:r>
            <a:r>
              <a:rPr lang="en-US" altLang="zh-TW" sz="1000" dirty="0"/>
              <a:t>_C0I460_combined_windows - RMSE: 0.0658 ( </a:t>
            </a:r>
            <a:r>
              <a:rPr lang="en-US" altLang="zh-TW" sz="1000" dirty="0" err="1"/>
              <a:t>lstm</a:t>
            </a:r>
            <a:r>
              <a:rPr lang="en-US" altLang="zh-TW" sz="1000" dirty="0"/>
              <a:t> , 0.07 MB)</a:t>
            </a:r>
          </a:p>
          <a:p>
            <a:r>
              <a:rPr lang="en-US" altLang="zh-TW" sz="1000" dirty="0"/>
              <a:t>10 . </a:t>
            </a:r>
            <a:r>
              <a:rPr lang="en-US" altLang="zh-TW" sz="1000" dirty="0" err="1"/>
              <a:t>lgbm_separate_norm_Nomorlization</a:t>
            </a:r>
            <a:r>
              <a:rPr lang="en-US" altLang="zh-TW" sz="1000" dirty="0"/>
              <a:t>_</a:t>
            </a:r>
            <a:r>
              <a:rPr lang="zh-TW" altLang="en-US" sz="1000" dirty="0"/>
              <a:t>屏東</a:t>
            </a:r>
            <a:r>
              <a:rPr lang="en-US" altLang="zh-TW" sz="1000" dirty="0"/>
              <a:t>_C0R570_combined_windows - RMSE: 0.0658 ( </a:t>
            </a:r>
            <a:r>
              <a:rPr lang="en-US" altLang="zh-TW" sz="1000" dirty="0" err="1"/>
              <a:t>lgbm</a:t>
            </a:r>
            <a:r>
              <a:rPr lang="en-US" altLang="zh-TW" sz="1000" dirty="0"/>
              <a:t> , 34.93 MB)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36610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5222" y="1398687"/>
            <a:ext cx="876554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1F2328"/>
                </a:solidFill>
                <a:latin typeface="-apple-system"/>
              </a:rPr>
              <a:t> 整體表現統計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全域最佳模型</a:t>
            </a:r>
            <a:r>
              <a:rPr lang="en-US" altLang="zh-TW" dirty="0"/>
              <a:t>: </a:t>
            </a:r>
            <a:r>
              <a:rPr lang="en-US" altLang="zh-TW" dirty="0" err="1"/>
              <a:t>lgbm_separate_norm_Nomorlization</a:t>
            </a:r>
            <a:r>
              <a:rPr lang="en-US" altLang="zh-TW" dirty="0"/>
              <a:t>_</a:t>
            </a:r>
            <a:r>
              <a:rPr lang="zh-TW" altLang="en-US" dirty="0"/>
              <a:t>竹山</a:t>
            </a:r>
            <a:r>
              <a:rPr lang="en-US" altLang="zh-TW" dirty="0"/>
              <a:t>_U2HA50_combined_windows (RMSE: 0.0538)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平均 </a:t>
            </a:r>
            <a:r>
              <a:rPr lang="en-US" altLang="zh-TW" b="1" dirty="0"/>
              <a:t>RMSE</a:t>
            </a:r>
            <a:r>
              <a:rPr lang="en-US" altLang="zh-TW" dirty="0"/>
              <a:t>: 1.9105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RMSE </a:t>
            </a:r>
            <a:r>
              <a:rPr lang="zh-TW" altLang="en-US" b="1" dirty="0"/>
              <a:t>標準差</a:t>
            </a:r>
            <a:r>
              <a:rPr lang="en-US" altLang="zh-TW" dirty="0"/>
              <a:t>: 1.9563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最佳</a:t>
            </a:r>
            <a:r>
              <a:rPr lang="en-US" altLang="zh-TW" b="1" dirty="0"/>
              <a:t>/</a:t>
            </a:r>
            <a:r>
              <a:rPr lang="zh-TW" altLang="en-US" b="1" dirty="0"/>
              <a:t>最差 </a:t>
            </a:r>
            <a:r>
              <a:rPr lang="en-US" altLang="zh-TW" b="1" dirty="0"/>
              <a:t>RMSE </a:t>
            </a:r>
            <a:r>
              <a:rPr lang="zh-TW" altLang="en-US" b="1" dirty="0"/>
              <a:t>比</a:t>
            </a:r>
            <a:r>
              <a:rPr lang="en-US" altLang="zh-TW" dirty="0"/>
              <a:t>: 305.44x</a:t>
            </a:r>
          </a:p>
          <a:p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dirty="0"/>
              <a:t>模型類型 </a:t>
            </a:r>
            <a:r>
              <a:rPr lang="en-US" altLang="zh-TW" b="1" dirty="0"/>
              <a:t>× </a:t>
            </a:r>
            <a:r>
              <a:rPr lang="zh-TW" altLang="en-US" b="1" dirty="0"/>
              <a:t>資料類型交叉分析</a:t>
            </a:r>
          </a:p>
          <a:p>
            <a:endParaRPr lang="zh-TW" altLang="en-US" b="1" dirty="0">
              <a:solidFill>
                <a:srgbClr val="1F2328"/>
              </a:solidFill>
              <a:latin typeface="-apple-system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85008"/>
              </p:ext>
            </p:extLst>
          </p:nvPr>
        </p:nvGraphicFramePr>
        <p:xfrm>
          <a:off x="185221" y="3219450"/>
          <a:ext cx="8765541" cy="1809422"/>
        </p:xfrm>
        <a:graphic>
          <a:graphicData uri="http://schemas.openxmlformats.org/drawingml/2006/table">
            <a:tbl>
              <a:tblPr/>
              <a:tblGrid>
                <a:gridCol w="973949">
                  <a:extLst>
                    <a:ext uri="{9D8B030D-6E8A-4147-A177-3AD203B41FA5}">
                      <a16:colId xmlns:a16="http://schemas.microsoft.com/office/drawing/2014/main" val="1702466568"/>
                    </a:ext>
                  </a:extLst>
                </a:gridCol>
                <a:gridCol w="973949">
                  <a:extLst>
                    <a:ext uri="{9D8B030D-6E8A-4147-A177-3AD203B41FA5}">
                      <a16:colId xmlns:a16="http://schemas.microsoft.com/office/drawing/2014/main" val="1028003051"/>
                    </a:ext>
                  </a:extLst>
                </a:gridCol>
                <a:gridCol w="973949">
                  <a:extLst>
                    <a:ext uri="{9D8B030D-6E8A-4147-A177-3AD203B41FA5}">
                      <a16:colId xmlns:a16="http://schemas.microsoft.com/office/drawing/2014/main" val="3933369486"/>
                    </a:ext>
                  </a:extLst>
                </a:gridCol>
                <a:gridCol w="973949">
                  <a:extLst>
                    <a:ext uri="{9D8B030D-6E8A-4147-A177-3AD203B41FA5}">
                      <a16:colId xmlns:a16="http://schemas.microsoft.com/office/drawing/2014/main" val="4184486003"/>
                    </a:ext>
                  </a:extLst>
                </a:gridCol>
                <a:gridCol w="973949">
                  <a:extLst>
                    <a:ext uri="{9D8B030D-6E8A-4147-A177-3AD203B41FA5}">
                      <a16:colId xmlns:a16="http://schemas.microsoft.com/office/drawing/2014/main" val="530114597"/>
                    </a:ext>
                  </a:extLst>
                </a:gridCol>
                <a:gridCol w="973949">
                  <a:extLst>
                    <a:ext uri="{9D8B030D-6E8A-4147-A177-3AD203B41FA5}">
                      <a16:colId xmlns:a16="http://schemas.microsoft.com/office/drawing/2014/main" val="2173144341"/>
                    </a:ext>
                  </a:extLst>
                </a:gridCol>
                <a:gridCol w="973949">
                  <a:extLst>
                    <a:ext uri="{9D8B030D-6E8A-4147-A177-3AD203B41FA5}">
                      <a16:colId xmlns:a16="http://schemas.microsoft.com/office/drawing/2014/main" val="1068838010"/>
                    </a:ext>
                  </a:extLst>
                </a:gridCol>
                <a:gridCol w="973949">
                  <a:extLst>
                    <a:ext uri="{9D8B030D-6E8A-4147-A177-3AD203B41FA5}">
                      <a16:colId xmlns:a16="http://schemas.microsoft.com/office/drawing/2014/main" val="3178635808"/>
                    </a:ext>
                  </a:extLst>
                </a:gridCol>
                <a:gridCol w="973949">
                  <a:extLst>
                    <a:ext uri="{9D8B030D-6E8A-4147-A177-3AD203B41FA5}">
                      <a16:colId xmlns:a16="http://schemas.microsoft.com/office/drawing/2014/main" val="2663905327"/>
                    </a:ext>
                  </a:extLst>
                </a:gridCol>
              </a:tblGrid>
              <a:tr h="157489"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</a:rPr>
                        <a:t>model_type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</a:rPr>
                        <a:t>dataset_type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>
                          <a:effectLst/>
                        </a:rPr>
                        <a:t>model_count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>
                          <a:effectLst/>
                        </a:rPr>
                        <a:t>best_rmse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>
                          <a:effectLst/>
                        </a:rPr>
                        <a:t>worst_rmse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>
                          <a:effectLst/>
                        </a:rPr>
                        <a:t>avg_rmse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>
                          <a:effectLst/>
                        </a:rPr>
                        <a:t>rmse_std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</a:rPr>
                        <a:t>best_station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</a:rPr>
                        <a:t>worst_station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328206"/>
                  </a:ext>
                </a:extLst>
              </a:tr>
              <a:tr h="21959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lgbm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combine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6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0.0759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2.8958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1.4125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1.4514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norm_chunk_02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chunk_03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13988"/>
                  </a:ext>
                </a:extLst>
              </a:tr>
              <a:tr h="592246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lgbm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separate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121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0.0538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3.7511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1.7879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1.3577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norm_Nomorlization_</a:t>
                      </a:r>
                      <a:r>
                        <a:rPr lang="zh-TW" altLang="en-US" sz="800">
                          <a:effectLst/>
                        </a:rPr>
                        <a:t>竹山</a:t>
                      </a:r>
                      <a:r>
                        <a:rPr lang="en-US" altLang="zh-TW" sz="800">
                          <a:effectLst/>
                        </a:rPr>
                        <a:t>_</a:t>
                      </a:r>
                      <a:r>
                        <a:rPr lang="en-US" sz="800">
                          <a:effectLst/>
                        </a:rPr>
                        <a:t>U2HA50_combined_windows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800">
                          <a:effectLst/>
                        </a:rPr>
                        <a:t>崙背</a:t>
                      </a:r>
                      <a:r>
                        <a:rPr lang="en-US" altLang="zh-TW" sz="800">
                          <a:effectLst/>
                        </a:rPr>
                        <a:t>_</a:t>
                      </a:r>
                      <a:r>
                        <a:rPr lang="en-US" sz="800">
                          <a:effectLst/>
                        </a:rPr>
                        <a:t>C0K250_combined_windows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79259"/>
                  </a:ext>
                </a:extLst>
              </a:tr>
              <a:tr h="21959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lstm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combine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6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0.1031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16.4426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7.3040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8.1504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norm_chunk_02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chunk_03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179751"/>
                  </a:ext>
                </a:extLst>
              </a:tr>
              <a:tr h="592246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lstm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separate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122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0.0611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3.8748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1.7912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800">
                          <a:effectLst/>
                        </a:rPr>
                        <a:t>1.3746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norm_Nomorlization_</a:t>
                      </a:r>
                      <a:r>
                        <a:rPr lang="zh-TW" altLang="en-US" sz="800">
                          <a:effectLst/>
                        </a:rPr>
                        <a:t>竹山</a:t>
                      </a:r>
                      <a:r>
                        <a:rPr lang="en-US" altLang="zh-TW" sz="800">
                          <a:effectLst/>
                        </a:rPr>
                        <a:t>_</a:t>
                      </a:r>
                      <a:r>
                        <a:rPr lang="en-US" sz="800">
                          <a:effectLst/>
                        </a:rPr>
                        <a:t>U2HA50_combined_windows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800" dirty="0">
                          <a:effectLst/>
                        </a:rPr>
                        <a:t>崙背</a:t>
                      </a:r>
                      <a:r>
                        <a:rPr lang="en-US" altLang="zh-TW" sz="800" dirty="0">
                          <a:effectLst/>
                        </a:rPr>
                        <a:t>_</a:t>
                      </a:r>
                      <a:r>
                        <a:rPr lang="en-US" sz="800" dirty="0">
                          <a:effectLst/>
                        </a:rPr>
                        <a:t>C0K250_combined_windows</a:t>
                      </a:r>
                    </a:p>
                  </a:txBody>
                  <a:tcPr marL="69134" marR="69134" marT="31908" marB="31908" anchor="ctr">
                    <a:lnL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60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162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624" y="1331494"/>
            <a:ext cx="2712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/>
              <a:t>整體預測績效</a:t>
            </a:r>
          </a:p>
          <a:p>
            <a:endParaRPr lang="en-US" altLang="zh-TW" sz="1600" dirty="0">
              <a:solidFill>
                <a:srgbClr val="1F2328"/>
              </a:solidFill>
              <a:latin typeface="+mn-lt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816837"/>
              </p:ext>
            </p:extLst>
          </p:nvPr>
        </p:nvGraphicFramePr>
        <p:xfrm>
          <a:off x="705576" y="1721103"/>
          <a:ext cx="7718424" cy="1219200"/>
        </p:xfrm>
        <a:graphic>
          <a:graphicData uri="http://schemas.openxmlformats.org/drawingml/2006/table">
            <a:tbl>
              <a:tblPr/>
              <a:tblGrid>
                <a:gridCol w="2572808">
                  <a:extLst>
                    <a:ext uri="{9D8B030D-6E8A-4147-A177-3AD203B41FA5}">
                      <a16:colId xmlns:a16="http://schemas.microsoft.com/office/drawing/2014/main" val="4239690768"/>
                    </a:ext>
                  </a:extLst>
                </a:gridCol>
                <a:gridCol w="2572808">
                  <a:extLst>
                    <a:ext uri="{9D8B030D-6E8A-4147-A177-3AD203B41FA5}">
                      <a16:colId xmlns:a16="http://schemas.microsoft.com/office/drawing/2014/main" val="3572897869"/>
                    </a:ext>
                  </a:extLst>
                </a:gridCol>
                <a:gridCol w="2572808">
                  <a:extLst>
                    <a:ext uri="{9D8B030D-6E8A-4147-A177-3AD203B41FA5}">
                      <a16:colId xmlns:a16="http://schemas.microsoft.com/office/drawing/2014/main" val="226198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/>
                        <a:t> 指標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LightGBM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LSTM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36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/>
                        <a:t>最佳 </a:t>
                      </a:r>
                      <a:r>
                        <a:rPr lang="en-US"/>
                        <a:t>RMSE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0.0538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0.0611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349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dirty="0"/>
                        <a:t>10 % </a:t>
                      </a:r>
                      <a:r>
                        <a:rPr lang="zh-TW" altLang="en-US" dirty="0"/>
                        <a:t>分位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0.070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0.072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576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中位數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0.106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82775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06624" y="3080773"/>
            <a:ext cx="1415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/>
              <a:t>測站層級排行</a:t>
            </a:r>
          </a:p>
        </p:txBody>
      </p:sp>
      <p:sp>
        <p:nvSpPr>
          <p:cNvPr id="9" name="矩形 8"/>
          <p:cNvSpPr/>
          <p:nvPr/>
        </p:nvSpPr>
        <p:spPr>
          <a:xfrm>
            <a:off x="720000" y="3454874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/>
              <a:t>Top‑5 </a:t>
            </a:r>
            <a:r>
              <a:rPr lang="zh-TW" altLang="en-US" b="1" dirty="0"/>
              <a:t>容易預測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中部山區</a:t>
            </a:r>
            <a:r>
              <a:rPr lang="en-US" altLang="zh-TW" dirty="0"/>
              <a:t>/</a:t>
            </a:r>
            <a:r>
              <a:rPr lang="zh-TW" altLang="en-US" dirty="0"/>
              <a:t>郊區</a:t>
            </a:r>
            <a:r>
              <a:rPr lang="en-US" altLang="zh-TW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竹山 </a:t>
            </a:r>
            <a:r>
              <a:rPr lang="en-US" altLang="zh-TW" dirty="0"/>
              <a:t>0.054 → </a:t>
            </a:r>
            <a:r>
              <a:rPr lang="zh-TW" altLang="en-US" dirty="0"/>
              <a:t>斗六 </a:t>
            </a:r>
            <a:r>
              <a:rPr lang="en-US" altLang="zh-TW" dirty="0"/>
              <a:t>0.060 → </a:t>
            </a:r>
            <a:r>
              <a:rPr lang="zh-TW" altLang="en-US" dirty="0"/>
              <a:t>安南 </a:t>
            </a:r>
            <a:r>
              <a:rPr lang="en-US" altLang="zh-TW" dirty="0"/>
              <a:t>0.061 → </a:t>
            </a:r>
            <a:r>
              <a:rPr lang="zh-TW" altLang="en-US" dirty="0"/>
              <a:t>埔里 </a:t>
            </a:r>
            <a:r>
              <a:rPr lang="en-US" altLang="zh-TW" dirty="0"/>
              <a:t>0.061 → </a:t>
            </a:r>
            <a:r>
              <a:rPr lang="zh-TW" altLang="en-US" dirty="0"/>
              <a:t>南投 </a:t>
            </a:r>
            <a:r>
              <a:rPr lang="en-US" altLang="zh-TW" dirty="0"/>
              <a:t>0.064</a:t>
            </a:r>
          </a:p>
          <a:p>
            <a:endParaRPr lang="en-US" altLang="zh-TW" dirty="0"/>
          </a:p>
          <a:p>
            <a:r>
              <a:rPr lang="en-US" altLang="zh-TW" b="1" dirty="0"/>
              <a:t>Bottom‑5 </a:t>
            </a:r>
            <a:r>
              <a:rPr lang="zh-TW" altLang="en-US" b="1" dirty="0"/>
              <a:t>困難站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港區 </a:t>
            </a:r>
            <a:r>
              <a:rPr lang="en-US" altLang="zh-TW" dirty="0"/>
              <a:t>/ </a:t>
            </a:r>
            <a:r>
              <a:rPr lang="zh-TW" altLang="en-US" dirty="0"/>
              <a:t>都市谷地</a:t>
            </a:r>
            <a:r>
              <a:rPr lang="en-US" altLang="zh-TW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崙背 </a:t>
            </a:r>
            <a:r>
              <a:rPr lang="en-US" altLang="zh-TW" dirty="0"/>
              <a:t>3.75 → </a:t>
            </a:r>
            <a:r>
              <a:rPr lang="zh-TW" altLang="en-US" dirty="0"/>
              <a:t>臺西 </a:t>
            </a:r>
            <a:r>
              <a:rPr lang="en-US" altLang="zh-TW" dirty="0"/>
              <a:t>3.68 → </a:t>
            </a:r>
            <a:r>
              <a:rPr lang="zh-TW" altLang="en-US" dirty="0"/>
              <a:t>潮州 </a:t>
            </a:r>
            <a:r>
              <a:rPr lang="en-US" altLang="zh-TW" dirty="0"/>
              <a:t>3.22 → </a:t>
            </a:r>
            <a:r>
              <a:rPr lang="zh-TW" altLang="en-US" dirty="0"/>
              <a:t>萬華 </a:t>
            </a:r>
            <a:r>
              <a:rPr lang="en-US" altLang="zh-TW" dirty="0"/>
              <a:t>3.25 → </a:t>
            </a:r>
            <a:r>
              <a:rPr lang="zh-TW" altLang="en-US" dirty="0"/>
              <a:t>林園 </a:t>
            </a:r>
            <a:r>
              <a:rPr lang="en-US" altLang="zh-TW" dirty="0"/>
              <a:t>3.55</a:t>
            </a:r>
          </a:p>
        </p:txBody>
      </p:sp>
    </p:spTree>
    <p:extLst>
      <p:ext uri="{BB962C8B-B14F-4D97-AF65-F5344CB8AC3E}">
        <p14:creationId xmlns:p14="http://schemas.microsoft.com/office/powerpoint/2010/main" val="3997564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624" y="1331494"/>
            <a:ext cx="2712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/>
              <a:t>特徵重要度 </a:t>
            </a:r>
            <a:r>
              <a:rPr lang="en-US" altLang="zh-TW" sz="1600" b="1" dirty="0"/>
              <a:t>(</a:t>
            </a:r>
            <a:r>
              <a:rPr lang="en-US" altLang="zh-TW" sz="1600" b="1" dirty="0" err="1"/>
              <a:t>LightGBM</a:t>
            </a:r>
            <a:r>
              <a:rPr lang="en-US" altLang="zh-TW" sz="1600" b="1" dirty="0"/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720000" y="179284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PM2.5 / AQI </a:t>
            </a:r>
            <a:r>
              <a:rPr lang="zh-TW" altLang="en-US" b="1" dirty="0"/>
              <a:t>近端 </a:t>
            </a:r>
            <a:r>
              <a:rPr lang="en-US" altLang="zh-TW" b="1" dirty="0"/>
              <a:t>lag</a:t>
            </a:r>
            <a:r>
              <a:rPr lang="en-US" altLang="zh-TW" dirty="0"/>
              <a:t> &gt; 70 % </a:t>
            </a:r>
            <a:r>
              <a:rPr lang="zh-TW" altLang="en-US" dirty="0"/>
              <a:t>貢獻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24 h lag ≈ 17 %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氣象 </a:t>
            </a:r>
            <a:r>
              <a:rPr lang="en-US" altLang="zh-TW" dirty="0"/>
              <a:t>(Temp, Wind) ~ 6 %</a:t>
            </a:r>
          </a:p>
        </p:txBody>
      </p:sp>
      <p:sp>
        <p:nvSpPr>
          <p:cNvPr id="3" name="矩形 2"/>
          <p:cNvSpPr/>
          <p:nvPr/>
        </p:nvSpPr>
        <p:spPr>
          <a:xfrm>
            <a:off x="506624" y="2827437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/>
              <a:t>時序梯度 </a:t>
            </a:r>
            <a:r>
              <a:rPr lang="en-US" altLang="zh-TW" sz="1600" b="1" dirty="0"/>
              <a:t>(LSTM IG)</a:t>
            </a:r>
          </a:p>
        </p:txBody>
      </p:sp>
      <p:sp>
        <p:nvSpPr>
          <p:cNvPr id="5" name="矩形 4"/>
          <p:cNvSpPr/>
          <p:nvPr/>
        </p:nvSpPr>
        <p:spPr>
          <a:xfrm>
            <a:off x="720000" y="342728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時間顯示 </a:t>
            </a:r>
            <a:r>
              <a:rPr lang="en-US" altLang="zh-TW" b="1" dirty="0"/>
              <a:t>T‑5 ~ T‑2 h</a:t>
            </a:r>
            <a:r>
              <a:rPr lang="zh-TW" altLang="en-US" dirty="0"/>
              <a:t> 影響最大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變數排名 </a:t>
            </a:r>
            <a:r>
              <a:rPr lang="en-US" altLang="zh-TW" dirty="0"/>
              <a:t>: PM2.5 &gt; PM10 &gt; O₃ &gt; NOx</a:t>
            </a:r>
          </a:p>
        </p:txBody>
      </p:sp>
      <p:sp>
        <p:nvSpPr>
          <p:cNvPr id="10" name="矩形 9"/>
          <p:cNvSpPr/>
          <p:nvPr/>
        </p:nvSpPr>
        <p:spPr>
          <a:xfrm>
            <a:off x="4286597" y="1331494"/>
            <a:ext cx="1005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/>
              <a:t>交互作用</a:t>
            </a:r>
          </a:p>
        </p:txBody>
      </p:sp>
      <p:sp>
        <p:nvSpPr>
          <p:cNvPr id="11" name="矩形 10"/>
          <p:cNvSpPr/>
          <p:nvPr/>
        </p:nvSpPr>
        <p:spPr>
          <a:xfrm>
            <a:off x="4572000" y="174860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PM2.5 × </a:t>
            </a:r>
            <a:r>
              <a:rPr lang="en-US" altLang="zh-TW" b="1" dirty="0" err="1"/>
              <a:t>WindSpeed</a:t>
            </a:r>
            <a:r>
              <a:rPr lang="en-US" altLang="zh-TW" dirty="0"/>
              <a:t> (</a:t>
            </a:r>
            <a:r>
              <a:rPr lang="zh-TW" altLang="en-US" dirty="0"/>
              <a:t>稀釋效應</a:t>
            </a:r>
            <a:r>
              <a:rPr lang="en-US" altLang="zh-TW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Temp × RH</a:t>
            </a:r>
            <a:r>
              <a:rPr lang="en-US" altLang="zh-TW" dirty="0"/>
              <a:t> (</a:t>
            </a:r>
            <a:r>
              <a:rPr lang="zh-TW" altLang="en-US" dirty="0"/>
              <a:t>吸濕成長</a:t>
            </a:r>
            <a:r>
              <a:rPr lang="en-US" altLang="zh-TW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沿海站 </a:t>
            </a:r>
            <a:r>
              <a:rPr lang="en-US" altLang="zh-TW" dirty="0"/>
              <a:t>: </a:t>
            </a:r>
            <a:r>
              <a:rPr lang="en-US" altLang="zh-TW" b="1" dirty="0" err="1"/>
              <a:t>WindDir</a:t>
            </a:r>
            <a:r>
              <a:rPr lang="en-US" altLang="zh-TW" b="1" dirty="0"/>
              <a:t> × SO₂</a:t>
            </a:r>
            <a:r>
              <a:rPr lang="en-US" altLang="zh-TW" dirty="0"/>
              <a:t> → </a:t>
            </a:r>
            <a:r>
              <a:rPr lang="zh-TW" altLang="en-US" dirty="0"/>
              <a:t>工業煙流</a:t>
            </a:r>
          </a:p>
        </p:txBody>
      </p:sp>
    </p:spTree>
    <p:extLst>
      <p:ext uri="{BB962C8B-B14F-4D97-AF65-F5344CB8AC3E}">
        <p14:creationId xmlns:p14="http://schemas.microsoft.com/office/powerpoint/2010/main" val="1264620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32" y="1017725"/>
            <a:ext cx="5526105" cy="3840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00200" y="2984500"/>
            <a:ext cx="5759450" cy="31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527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04" y="1017725"/>
            <a:ext cx="5625335" cy="38873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00200" y="2984500"/>
            <a:ext cx="5759450" cy="31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26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122" name="Picture 2" descr="ig_lstm_timesteps_lstm_separate_norm_Nomorlization_斗六_C0K400_combined_wind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50" y="1151075"/>
            <a:ext cx="7395300" cy="36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71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36" y="1123949"/>
            <a:ext cx="3816728" cy="37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0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4">
          <a:extLst>
            <a:ext uri="{FF2B5EF4-FFF2-40B4-BE49-F238E27FC236}">
              <a16:creationId xmlns:a16="http://schemas.microsoft.com/office/drawing/2014/main" id="{538C3429-DF1A-9B9C-A29D-0E8E0ACA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41">
            <a:extLst>
              <a:ext uri="{FF2B5EF4-FFF2-40B4-BE49-F238E27FC236}">
                <a16:creationId xmlns:a16="http://schemas.microsoft.com/office/drawing/2014/main" id="{77A30A3F-1F45-A40D-839C-52FE37AC01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研究全台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Aqi</a:t>
            </a: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測站的觀測資料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27" name="Google Shape;3327;p41">
            <a:extLst>
              <a:ext uri="{FF2B5EF4-FFF2-40B4-BE49-F238E27FC236}">
                <a16:creationId xmlns:a16="http://schemas.microsoft.com/office/drawing/2014/main" id="{08806DA3-41CB-FD0A-7E30-47A4C15DB6F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35007" y="1869701"/>
            <a:ext cx="6397080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600" b="1" dirty="0"/>
              <a:t>時間</a:t>
            </a:r>
            <a:r>
              <a:rPr lang="en-US" altLang="zh-TW" sz="1600" b="1" dirty="0"/>
              <a:t>: </a:t>
            </a:r>
            <a:r>
              <a:rPr lang="en-US" altLang="zh-TW" sz="1600" dirty="0"/>
              <a:t>2020-01-01 - 2024-12-20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600" b="1" dirty="0"/>
              <a:t>站別</a:t>
            </a:r>
            <a:r>
              <a:rPr lang="en-US" altLang="zh-TW" sz="1600" b="1" dirty="0"/>
              <a:t>: </a:t>
            </a:r>
            <a:r>
              <a:rPr lang="zh-TW" altLang="en-US" sz="1600" dirty="0"/>
              <a:t>全台</a:t>
            </a:r>
            <a:r>
              <a:rPr lang="en-US" altLang="zh-TW" sz="1600" dirty="0"/>
              <a:t>75</a:t>
            </a:r>
            <a:r>
              <a:rPr lang="zh-TW" altLang="en-US" sz="1600" dirty="0"/>
              <a:t>站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600" b="1" dirty="0"/>
              <a:t>內容</a:t>
            </a:r>
            <a:r>
              <a:rPr lang="en-US" altLang="zh-TW" sz="1600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時間欄位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空氣品質指標 </a:t>
            </a:r>
            <a:r>
              <a:rPr lang="en-US" altLang="zh-TW" sz="1600" dirty="0"/>
              <a:t>(</a:t>
            </a:r>
            <a:r>
              <a:rPr lang="en-US" sz="1600" dirty="0"/>
              <a:t>AQI</a:t>
            </a:r>
            <a:r>
              <a:rPr lang="zh-TW" altLang="en-US" sz="1600" dirty="0"/>
              <a:t>相關</a:t>
            </a:r>
            <a:r>
              <a:rPr lang="en-US" altLang="zh-TW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氣象資料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污染物類別 </a:t>
            </a:r>
            <a:r>
              <a:rPr lang="en-US" altLang="zh-TW" sz="1600" dirty="0"/>
              <a:t>(</a:t>
            </a:r>
            <a:r>
              <a:rPr lang="en-US" sz="1600" dirty="0"/>
              <a:t>One-hot</a:t>
            </a:r>
            <a:r>
              <a:rPr lang="zh-TW" altLang="en-US" sz="1600" dirty="0"/>
              <a:t>編碼</a:t>
            </a:r>
            <a:r>
              <a:rPr lang="en-US" altLang="zh-TW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時間特徵 </a:t>
            </a:r>
            <a:r>
              <a:rPr lang="en-US" altLang="zh-TW" sz="1600" dirty="0"/>
              <a:t>(</a:t>
            </a:r>
            <a:r>
              <a:rPr lang="zh-TW" altLang="en-US" sz="1600" dirty="0"/>
              <a:t>正弦轉換</a:t>
            </a:r>
            <a:r>
              <a:rPr lang="en-US" altLang="zh-TW" sz="1600" dirty="0"/>
              <a:t>)</a:t>
            </a:r>
            <a:endParaRPr sz="1600" dirty="0"/>
          </a:p>
        </p:txBody>
      </p:sp>
      <p:sp>
        <p:nvSpPr>
          <p:cNvPr id="3328" name="Google Shape;3328;p41">
            <a:extLst>
              <a:ext uri="{FF2B5EF4-FFF2-40B4-BE49-F238E27FC236}">
                <a16:creationId xmlns:a16="http://schemas.microsoft.com/office/drawing/2014/main" id="{A48E8BBE-98A5-429F-2E72-BA0AB3DE899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1215695"/>
            <a:ext cx="63970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研究全台</a:t>
            </a:r>
            <a:r>
              <a:rPr lang="en-US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AQi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測站的觀測資料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8932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64AB74AE-5164-A5C2-BE16-5B0AA27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86744531-916D-83E3-1F1B-0483E451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  <a:t>可解釋性</a:t>
            </a:r>
            <a:br>
              <a:rPr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utfit"/>
                <a:sym typeface="Outfit"/>
              </a:rPr>
            </a:b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194" name="Picture 2" descr="feature_import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1017725"/>
            <a:ext cx="4919663" cy="393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307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>
          <a:extLst>
            <a:ext uri="{FF2B5EF4-FFF2-40B4-BE49-F238E27FC236}">
              <a16:creationId xmlns:a16="http://schemas.microsoft.com/office/drawing/2014/main" id="{7E0EABC0-4AEA-C740-166C-1AF9EA3E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31">
            <a:extLst>
              <a:ext uri="{FF2B5EF4-FFF2-40B4-BE49-F238E27FC236}">
                <a16:creationId xmlns:a16="http://schemas.microsoft.com/office/drawing/2014/main" id="{3B8B1D92-865C-6AE8-312B-B644595C9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5095" y="2237140"/>
            <a:ext cx="77175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 &amp;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總結分享</a:t>
            </a:r>
          </a:p>
        </p:txBody>
      </p:sp>
      <p:sp>
        <p:nvSpPr>
          <p:cNvPr id="2694" name="Google Shape;2694;p31">
            <a:extLst>
              <a:ext uri="{FF2B5EF4-FFF2-40B4-BE49-F238E27FC236}">
                <a16:creationId xmlns:a16="http://schemas.microsoft.com/office/drawing/2014/main" id="{7C0133B7-BE02-5CE8-B1A7-A6B47470CB7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74350" y="539500"/>
            <a:ext cx="16521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4</a:t>
            </a:r>
            <a:endParaRPr dirty="0"/>
          </a:p>
        </p:txBody>
      </p:sp>
      <p:grpSp>
        <p:nvGrpSpPr>
          <p:cNvPr id="2695" name="Google Shape;2695;p31">
            <a:extLst>
              <a:ext uri="{FF2B5EF4-FFF2-40B4-BE49-F238E27FC236}">
                <a16:creationId xmlns:a16="http://schemas.microsoft.com/office/drawing/2014/main" id="{607200EF-83F9-12D3-22F7-B4D8338C9CB0}"/>
              </a:ext>
            </a:extLst>
          </p:cNvPr>
          <p:cNvGrpSpPr/>
          <p:nvPr/>
        </p:nvGrpSpPr>
        <p:grpSpPr>
          <a:xfrm>
            <a:off x="3333124" y="539512"/>
            <a:ext cx="397957" cy="491303"/>
            <a:chOff x="4986000" y="2166120"/>
            <a:chExt cx="388440" cy="1402920"/>
          </a:xfrm>
        </p:grpSpPr>
        <p:sp>
          <p:nvSpPr>
            <p:cNvPr id="2696" name="Google Shape;2696;p31">
              <a:extLst>
                <a:ext uri="{FF2B5EF4-FFF2-40B4-BE49-F238E27FC236}">
                  <a16:creationId xmlns:a16="http://schemas.microsoft.com/office/drawing/2014/main" id="{ABED246F-643A-030C-AD03-1087A702E7C0}"/>
                </a:ext>
              </a:extLst>
            </p:cNvPr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>
              <a:extLst>
                <a:ext uri="{FF2B5EF4-FFF2-40B4-BE49-F238E27FC236}">
                  <a16:creationId xmlns:a16="http://schemas.microsoft.com/office/drawing/2014/main" id="{3831D4A3-DFA3-BC02-2952-4FF2B930891D}"/>
                </a:ext>
              </a:extLst>
            </p:cNvPr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>
              <a:extLst>
                <a:ext uri="{FF2B5EF4-FFF2-40B4-BE49-F238E27FC236}">
                  <a16:creationId xmlns:a16="http://schemas.microsoft.com/office/drawing/2014/main" id="{507D18CE-C27B-E249-A159-4246F98F5A0B}"/>
                </a:ext>
              </a:extLst>
            </p:cNvPr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>
            <a:extLst>
              <a:ext uri="{FF2B5EF4-FFF2-40B4-BE49-F238E27FC236}">
                <a16:creationId xmlns:a16="http://schemas.microsoft.com/office/drawing/2014/main" id="{DB007E5E-D4CB-1F91-08DC-DB9DC00D7922}"/>
              </a:ext>
            </a:extLst>
          </p:cNvPr>
          <p:cNvGrpSpPr/>
          <p:nvPr/>
        </p:nvGrpSpPr>
        <p:grpSpPr>
          <a:xfrm>
            <a:off x="4984310" y="1974862"/>
            <a:ext cx="398326" cy="280942"/>
            <a:chOff x="6180480" y="1249200"/>
            <a:chExt cx="388800" cy="552600"/>
          </a:xfrm>
        </p:grpSpPr>
        <p:sp>
          <p:nvSpPr>
            <p:cNvPr id="2700" name="Google Shape;2700;p31">
              <a:extLst>
                <a:ext uri="{FF2B5EF4-FFF2-40B4-BE49-F238E27FC236}">
                  <a16:creationId xmlns:a16="http://schemas.microsoft.com/office/drawing/2014/main" id="{BD008B54-2A98-2DFE-BDA5-03531AFAC5C9}"/>
                </a:ext>
              </a:extLst>
            </p:cNvPr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>
              <a:extLst>
                <a:ext uri="{FF2B5EF4-FFF2-40B4-BE49-F238E27FC236}">
                  <a16:creationId xmlns:a16="http://schemas.microsoft.com/office/drawing/2014/main" id="{8A654242-6EC9-7A7C-3E17-CB22B76765BA}"/>
                </a:ext>
              </a:extLst>
            </p:cNvPr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>
              <a:extLst>
                <a:ext uri="{FF2B5EF4-FFF2-40B4-BE49-F238E27FC236}">
                  <a16:creationId xmlns:a16="http://schemas.microsoft.com/office/drawing/2014/main" id="{8BBBE631-8CA4-5DD6-6EF1-90A1F0BA4593}"/>
                </a:ext>
              </a:extLst>
            </p:cNvPr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741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34"/>
          <p:cNvSpPr txBox="1">
            <a:spLocks noGrp="1"/>
          </p:cNvSpPr>
          <p:nvPr>
            <p:ph type="title"/>
          </p:nvPr>
        </p:nvSpPr>
        <p:spPr>
          <a:xfrm>
            <a:off x="713250" y="1773450"/>
            <a:ext cx="7717500" cy="15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hlinkClick r:id="rId3"/>
              </a:rPr>
              <a:t>shinyapps.io</a:t>
            </a:r>
            <a:endParaRPr dirty="0"/>
          </a:p>
        </p:txBody>
      </p:sp>
      <p:grpSp>
        <p:nvGrpSpPr>
          <p:cNvPr id="2732" name="Google Shape;2732;p34"/>
          <p:cNvGrpSpPr/>
          <p:nvPr/>
        </p:nvGrpSpPr>
        <p:grpSpPr>
          <a:xfrm rot="10800000">
            <a:off x="2282274" y="4168879"/>
            <a:ext cx="4528741" cy="453231"/>
            <a:chOff x="2226811" y="890954"/>
            <a:chExt cx="4528741" cy="453231"/>
          </a:xfrm>
        </p:grpSpPr>
        <p:sp>
          <p:nvSpPr>
            <p:cNvPr id="2733" name="Google Shape;2733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3" name="Google Shape;2763;p34"/>
          <p:cNvGrpSpPr/>
          <p:nvPr/>
        </p:nvGrpSpPr>
        <p:grpSpPr>
          <a:xfrm>
            <a:off x="2282274" y="4245079"/>
            <a:ext cx="4528741" cy="453231"/>
            <a:chOff x="2226811" y="890954"/>
            <a:chExt cx="4528741" cy="453231"/>
          </a:xfrm>
        </p:grpSpPr>
        <p:sp>
          <p:nvSpPr>
            <p:cNvPr id="2764" name="Google Shape;2764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4" name="Google Shape;2794;p34"/>
          <p:cNvGrpSpPr/>
          <p:nvPr/>
        </p:nvGrpSpPr>
        <p:grpSpPr>
          <a:xfrm rot="10800000">
            <a:off x="2282274" y="615704"/>
            <a:ext cx="4528741" cy="453231"/>
            <a:chOff x="2226811" y="890954"/>
            <a:chExt cx="4528741" cy="453231"/>
          </a:xfrm>
        </p:grpSpPr>
        <p:sp>
          <p:nvSpPr>
            <p:cNvPr id="2795" name="Google Shape;2795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5" name="Google Shape;2825;p34"/>
          <p:cNvGrpSpPr/>
          <p:nvPr/>
        </p:nvGrpSpPr>
        <p:grpSpPr>
          <a:xfrm>
            <a:off x="2282274" y="539504"/>
            <a:ext cx="4528741" cy="453231"/>
            <a:chOff x="2226811" y="890954"/>
            <a:chExt cx="4528741" cy="453231"/>
          </a:xfrm>
        </p:grpSpPr>
        <p:sp>
          <p:nvSpPr>
            <p:cNvPr id="2826" name="Google Shape;2826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659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oogle Shape;2732;p34"/>
          <p:cNvGrpSpPr/>
          <p:nvPr/>
        </p:nvGrpSpPr>
        <p:grpSpPr>
          <a:xfrm rot="10800000">
            <a:off x="2282274" y="4168879"/>
            <a:ext cx="4528741" cy="453231"/>
            <a:chOff x="2226811" y="890954"/>
            <a:chExt cx="4528741" cy="453231"/>
          </a:xfrm>
        </p:grpSpPr>
        <p:sp>
          <p:nvSpPr>
            <p:cNvPr id="2733" name="Google Shape;2733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3" name="Google Shape;2763;p34"/>
          <p:cNvGrpSpPr/>
          <p:nvPr/>
        </p:nvGrpSpPr>
        <p:grpSpPr>
          <a:xfrm>
            <a:off x="2282274" y="4245079"/>
            <a:ext cx="4528741" cy="453231"/>
            <a:chOff x="2226811" y="890954"/>
            <a:chExt cx="4528741" cy="453231"/>
          </a:xfrm>
        </p:grpSpPr>
        <p:sp>
          <p:nvSpPr>
            <p:cNvPr id="2764" name="Google Shape;2764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4" name="Google Shape;2794;p34"/>
          <p:cNvGrpSpPr/>
          <p:nvPr/>
        </p:nvGrpSpPr>
        <p:grpSpPr>
          <a:xfrm rot="10800000">
            <a:off x="2282274" y="615704"/>
            <a:ext cx="4528741" cy="453231"/>
            <a:chOff x="2226811" y="890954"/>
            <a:chExt cx="4528741" cy="453231"/>
          </a:xfrm>
        </p:grpSpPr>
        <p:sp>
          <p:nvSpPr>
            <p:cNvPr id="2795" name="Google Shape;2795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5" name="Google Shape;2825;p34"/>
          <p:cNvGrpSpPr/>
          <p:nvPr/>
        </p:nvGrpSpPr>
        <p:grpSpPr>
          <a:xfrm>
            <a:off x="2282274" y="539504"/>
            <a:ext cx="4528741" cy="453231"/>
            <a:chOff x="2226811" y="890954"/>
            <a:chExt cx="4528741" cy="453231"/>
          </a:xfrm>
        </p:grpSpPr>
        <p:sp>
          <p:nvSpPr>
            <p:cNvPr id="2826" name="Google Shape;2826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0" y="116114"/>
            <a:ext cx="8676757" cy="49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7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oogle Shape;2732;p34"/>
          <p:cNvGrpSpPr/>
          <p:nvPr/>
        </p:nvGrpSpPr>
        <p:grpSpPr>
          <a:xfrm rot="10800000">
            <a:off x="2282274" y="4168879"/>
            <a:ext cx="4528741" cy="453231"/>
            <a:chOff x="2226811" y="890954"/>
            <a:chExt cx="4528741" cy="453231"/>
          </a:xfrm>
        </p:grpSpPr>
        <p:sp>
          <p:nvSpPr>
            <p:cNvPr id="2733" name="Google Shape;2733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3" name="Google Shape;2763;p34"/>
          <p:cNvGrpSpPr/>
          <p:nvPr/>
        </p:nvGrpSpPr>
        <p:grpSpPr>
          <a:xfrm>
            <a:off x="2282274" y="4245079"/>
            <a:ext cx="4528741" cy="453231"/>
            <a:chOff x="2226811" y="890954"/>
            <a:chExt cx="4528741" cy="453231"/>
          </a:xfrm>
        </p:grpSpPr>
        <p:sp>
          <p:nvSpPr>
            <p:cNvPr id="2764" name="Google Shape;2764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4" name="Google Shape;2794;p34"/>
          <p:cNvGrpSpPr/>
          <p:nvPr/>
        </p:nvGrpSpPr>
        <p:grpSpPr>
          <a:xfrm rot="10800000">
            <a:off x="2282274" y="615704"/>
            <a:ext cx="4528741" cy="453231"/>
            <a:chOff x="2226811" y="890954"/>
            <a:chExt cx="4528741" cy="453231"/>
          </a:xfrm>
        </p:grpSpPr>
        <p:sp>
          <p:nvSpPr>
            <p:cNvPr id="2795" name="Google Shape;2795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5" name="Google Shape;2825;p34"/>
          <p:cNvGrpSpPr/>
          <p:nvPr/>
        </p:nvGrpSpPr>
        <p:grpSpPr>
          <a:xfrm>
            <a:off x="2282274" y="539504"/>
            <a:ext cx="4528741" cy="453231"/>
            <a:chOff x="2226811" y="890954"/>
            <a:chExt cx="4528741" cy="453231"/>
          </a:xfrm>
        </p:grpSpPr>
        <p:sp>
          <p:nvSpPr>
            <p:cNvPr id="2826" name="Google Shape;2826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0" y="251682"/>
            <a:ext cx="8745884" cy="46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5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oogle Shape;2732;p34"/>
          <p:cNvGrpSpPr/>
          <p:nvPr/>
        </p:nvGrpSpPr>
        <p:grpSpPr>
          <a:xfrm rot="10800000">
            <a:off x="2282274" y="4168879"/>
            <a:ext cx="4528741" cy="453231"/>
            <a:chOff x="2226811" y="890954"/>
            <a:chExt cx="4528741" cy="453231"/>
          </a:xfrm>
        </p:grpSpPr>
        <p:sp>
          <p:nvSpPr>
            <p:cNvPr id="2733" name="Google Shape;2733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3" name="Google Shape;2763;p34"/>
          <p:cNvGrpSpPr/>
          <p:nvPr/>
        </p:nvGrpSpPr>
        <p:grpSpPr>
          <a:xfrm>
            <a:off x="2282274" y="4245079"/>
            <a:ext cx="4528741" cy="453231"/>
            <a:chOff x="2226811" y="890954"/>
            <a:chExt cx="4528741" cy="453231"/>
          </a:xfrm>
        </p:grpSpPr>
        <p:sp>
          <p:nvSpPr>
            <p:cNvPr id="2764" name="Google Shape;2764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4" name="Google Shape;2794;p34"/>
          <p:cNvGrpSpPr/>
          <p:nvPr/>
        </p:nvGrpSpPr>
        <p:grpSpPr>
          <a:xfrm rot="10800000">
            <a:off x="2282274" y="615704"/>
            <a:ext cx="4528741" cy="453231"/>
            <a:chOff x="2226811" y="890954"/>
            <a:chExt cx="4528741" cy="453231"/>
          </a:xfrm>
        </p:grpSpPr>
        <p:sp>
          <p:nvSpPr>
            <p:cNvPr id="2795" name="Google Shape;2795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5" name="Google Shape;2825;p34"/>
          <p:cNvGrpSpPr/>
          <p:nvPr/>
        </p:nvGrpSpPr>
        <p:grpSpPr>
          <a:xfrm>
            <a:off x="2282274" y="539504"/>
            <a:ext cx="4528741" cy="453231"/>
            <a:chOff x="2226811" y="890954"/>
            <a:chExt cx="4528741" cy="453231"/>
          </a:xfrm>
        </p:grpSpPr>
        <p:sp>
          <p:nvSpPr>
            <p:cNvPr id="2826" name="Google Shape;2826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62" y="145145"/>
            <a:ext cx="8281280" cy="485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35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>
          <a:extLst>
            <a:ext uri="{FF2B5EF4-FFF2-40B4-BE49-F238E27FC236}">
              <a16:creationId xmlns:a16="http://schemas.microsoft.com/office/drawing/2014/main" id="{2C16F2E2-3412-BEC3-4B63-D0DC6E1D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414;p46">
            <a:extLst>
              <a:ext uri="{FF2B5EF4-FFF2-40B4-BE49-F238E27FC236}">
                <a16:creationId xmlns:a16="http://schemas.microsoft.com/office/drawing/2014/main" id="{8321DCF5-1A03-AEC2-4850-BF8CB34C83DD}"/>
              </a:ext>
            </a:extLst>
          </p:cNvPr>
          <p:cNvGrpSpPr/>
          <p:nvPr/>
        </p:nvGrpSpPr>
        <p:grpSpPr>
          <a:xfrm>
            <a:off x="17" y="539500"/>
            <a:ext cx="1602760" cy="4057299"/>
            <a:chOff x="-17" y="539499"/>
            <a:chExt cx="453231" cy="4057299"/>
          </a:xfrm>
        </p:grpSpPr>
        <p:sp>
          <p:nvSpPr>
            <p:cNvPr id="7" name="Google Shape;3415;p46">
              <a:extLst>
                <a:ext uri="{FF2B5EF4-FFF2-40B4-BE49-F238E27FC236}">
                  <a16:creationId xmlns:a16="http://schemas.microsoft.com/office/drawing/2014/main" id="{50E3D4E0-2E4D-3577-D594-02A41630691C}"/>
                </a:ext>
              </a:extLst>
            </p:cNvPr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416;p46">
              <a:extLst>
                <a:ext uri="{FF2B5EF4-FFF2-40B4-BE49-F238E27FC236}">
                  <a16:creationId xmlns:a16="http://schemas.microsoft.com/office/drawing/2014/main" id="{AE2D58A8-BB90-59C0-CF57-F48D137133DE}"/>
                </a:ext>
              </a:extLst>
            </p:cNvPr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417;p46">
              <a:extLst>
                <a:ext uri="{FF2B5EF4-FFF2-40B4-BE49-F238E27FC236}">
                  <a16:creationId xmlns:a16="http://schemas.microsoft.com/office/drawing/2014/main" id="{C4D220B0-4E7E-8A88-DEA9-16220C2246BC}"/>
                </a:ext>
              </a:extLst>
            </p:cNvPr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418;p46">
              <a:extLst>
                <a:ext uri="{FF2B5EF4-FFF2-40B4-BE49-F238E27FC236}">
                  <a16:creationId xmlns:a16="http://schemas.microsoft.com/office/drawing/2014/main" id="{C9502EE1-70BD-54A8-7B9A-5EE000E08499}"/>
                </a:ext>
              </a:extLst>
            </p:cNvPr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419;p46">
              <a:extLst>
                <a:ext uri="{FF2B5EF4-FFF2-40B4-BE49-F238E27FC236}">
                  <a16:creationId xmlns:a16="http://schemas.microsoft.com/office/drawing/2014/main" id="{E87F0566-35D1-4FD3-AFE7-35FD7AFBDBC6}"/>
                </a:ext>
              </a:extLst>
            </p:cNvPr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420;p46">
              <a:extLst>
                <a:ext uri="{FF2B5EF4-FFF2-40B4-BE49-F238E27FC236}">
                  <a16:creationId xmlns:a16="http://schemas.microsoft.com/office/drawing/2014/main" id="{816D2BAD-7222-25F8-B732-B007B3286118}"/>
                </a:ext>
              </a:extLst>
            </p:cNvPr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421;p46">
              <a:extLst>
                <a:ext uri="{FF2B5EF4-FFF2-40B4-BE49-F238E27FC236}">
                  <a16:creationId xmlns:a16="http://schemas.microsoft.com/office/drawing/2014/main" id="{1CDB197D-9EE0-F0FB-ACEA-FF7A91D1A8B9}"/>
                </a:ext>
              </a:extLst>
            </p:cNvPr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422;p46">
              <a:extLst>
                <a:ext uri="{FF2B5EF4-FFF2-40B4-BE49-F238E27FC236}">
                  <a16:creationId xmlns:a16="http://schemas.microsoft.com/office/drawing/2014/main" id="{CCA1FEED-8E68-908D-4DE9-2D638C3790E4}"/>
                </a:ext>
              </a:extLst>
            </p:cNvPr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423;p46">
              <a:extLst>
                <a:ext uri="{FF2B5EF4-FFF2-40B4-BE49-F238E27FC236}">
                  <a16:creationId xmlns:a16="http://schemas.microsoft.com/office/drawing/2014/main" id="{F44FDE3F-B36A-1F0B-63B9-C5C8E6EFCDD7}"/>
                </a:ext>
              </a:extLst>
            </p:cNvPr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424;p46">
              <a:extLst>
                <a:ext uri="{FF2B5EF4-FFF2-40B4-BE49-F238E27FC236}">
                  <a16:creationId xmlns:a16="http://schemas.microsoft.com/office/drawing/2014/main" id="{112E452E-6099-D46C-5D2A-DB9B2BD9BF3E}"/>
                </a:ext>
              </a:extLst>
            </p:cNvPr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425;p46">
              <a:extLst>
                <a:ext uri="{FF2B5EF4-FFF2-40B4-BE49-F238E27FC236}">
                  <a16:creationId xmlns:a16="http://schemas.microsoft.com/office/drawing/2014/main" id="{75A5A628-CB9C-D328-41A7-5F7FAA50A2DA}"/>
                </a:ext>
              </a:extLst>
            </p:cNvPr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426;p46">
              <a:extLst>
                <a:ext uri="{FF2B5EF4-FFF2-40B4-BE49-F238E27FC236}">
                  <a16:creationId xmlns:a16="http://schemas.microsoft.com/office/drawing/2014/main" id="{EF4142D1-9CB2-608F-26A8-F4FCE4218F92}"/>
                </a:ext>
              </a:extLst>
            </p:cNvPr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427;p46">
              <a:extLst>
                <a:ext uri="{FF2B5EF4-FFF2-40B4-BE49-F238E27FC236}">
                  <a16:creationId xmlns:a16="http://schemas.microsoft.com/office/drawing/2014/main" id="{42E0823B-59F0-792D-1C8C-6BF8837F51B3}"/>
                </a:ext>
              </a:extLst>
            </p:cNvPr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428;p46">
              <a:extLst>
                <a:ext uri="{FF2B5EF4-FFF2-40B4-BE49-F238E27FC236}">
                  <a16:creationId xmlns:a16="http://schemas.microsoft.com/office/drawing/2014/main" id="{0AE5D11C-E2B4-2586-1DF6-C1464BC12275}"/>
                </a:ext>
              </a:extLst>
            </p:cNvPr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429;p46">
              <a:extLst>
                <a:ext uri="{FF2B5EF4-FFF2-40B4-BE49-F238E27FC236}">
                  <a16:creationId xmlns:a16="http://schemas.microsoft.com/office/drawing/2014/main" id="{7885255F-ECD7-B2E3-F577-E702D92E58A3}"/>
                </a:ext>
              </a:extLst>
            </p:cNvPr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430;p46">
              <a:extLst>
                <a:ext uri="{FF2B5EF4-FFF2-40B4-BE49-F238E27FC236}">
                  <a16:creationId xmlns:a16="http://schemas.microsoft.com/office/drawing/2014/main" id="{1DD3A95A-1897-DF7D-35FC-EE89BC820F8B}"/>
                </a:ext>
              </a:extLst>
            </p:cNvPr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431;p46">
              <a:extLst>
                <a:ext uri="{FF2B5EF4-FFF2-40B4-BE49-F238E27FC236}">
                  <a16:creationId xmlns:a16="http://schemas.microsoft.com/office/drawing/2014/main" id="{8F08FD4D-D540-5F71-DFBA-6D93DFA32627}"/>
                </a:ext>
              </a:extLst>
            </p:cNvPr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432;p46">
              <a:extLst>
                <a:ext uri="{FF2B5EF4-FFF2-40B4-BE49-F238E27FC236}">
                  <a16:creationId xmlns:a16="http://schemas.microsoft.com/office/drawing/2014/main" id="{D0CB44EB-CC80-5DD3-2368-C7D48007720E}"/>
                </a:ext>
              </a:extLst>
            </p:cNvPr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433;p46">
              <a:extLst>
                <a:ext uri="{FF2B5EF4-FFF2-40B4-BE49-F238E27FC236}">
                  <a16:creationId xmlns:a16="http://schemas.microsoft.com/office/drawing/2014/main" id="{FED39E45-D847-25EA-13A8-CF91B1699941}"/>
                </a:ext>
              </a:extLst>
            </p:cNvPr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434;p46">
              <a:extLst>
                <a:ext uri="{FF2B5EF4-FFF2-40B4-BE49-F238E27FC236}">
                  <a16:creationId xmlns:a16="http://schemas.microsoft.com/office/drawing/2014/main" id="{7F982AAF-F5DF-C6A7-44F2-3F3E457CEC9A}"/>
                </a:ext>
              </a:extLst>
            </p:cNvPr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435;p46">
              <a:extLst>
                <a:ext uri="{FF2B5EF4-FFF2-40B4-BE49-F238E27FC236}">
                  <a16:creationId xmlns:a16="http://schemas.microsoft.com/office/drawing/2014/main" id="{C28E920A-90C7-6D93-1F24-4E3179C912DD}"/>
                </a:ext>
              </a:extLst>
            </p:cNvPr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436;p46">
              <a:extLst>
                <a:ext uri="{FF2B5EF4-FFF2-40B4-BE49-F238E27FC236}">
                  <a16:creationId xmlns:a16="http://schemas.microsoft.com/office/drawing/2014/main" id="{5F78D37B-EA20-C0A9-EF24-101BA4DC97EF}"/>
                </a:ext>
              </a:extLst>
            </p:cNvPr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437;p46">
              <a:extLst>
                <a:ext uri="{FF2B5EF4-FFF2-40B4-BE49-F238E27FC236}">
                  <a16:creationId xmlns:a16="http://schemas.microsoft.com/office/drawing/2014/main" id="{0E93AD05-8A29-AE34-A62A-CE5FDD51BD52}"/>
                </a:ext>
              </a:extLst>
            </p:cNvPr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438;p46">
              <a:extLst>
                <a:ext uri="{FF2B5EF4-FFF2-40B4-BE49-F238E27FC236}">
                  <a16:creationId xmlns:a16="http://schemas.microsoft.com/office/drawing/2014/main" id="{91521C19-124F-72E7-8661-C0F2E9A5CE30}"/>
                </a:ext>
              </a:extLst>
            </p:cNvPr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439;p46">
              <a:extLst>
                <a:ext uri="{FF2B5EF4-FFF2-40B4-BE49-F238E27FC236}">
                  <a16:creationId xmlns:a16="http://schemas.microsoft.com/office/drawing/2014/main" id="{C79DE09F-E250-5C61-CAB4-BC72EB62D38D}"/>
                </a:ext>
              </a:extLst>
            </p:cNvPr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440;p46">
              <a:extLst>
                <a:ext uri="{FF2B5EF4-FFF2-40B4-BE49-F238E27FC236}">
                  <a16:creationId xmlns:a16="http://schemas.microsoft.com/office/drawing/2014/main" id="{E935D8E4-0FD8-4C67-0D52-C805F27E6804}"/>
                </a:ext>
              </a:extLst>
            </p:cNvPr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441;p46">
              <a:extLst>
                <a:ext uri="{FF2B5EF4-FFF2-40B4-BE49-F238E27FC236}">
                  <a16:creationId xmlns:a16="http://schemas.microsoft.com/office/drawing/2014/main" id="{68C19162-CED3-2E14-B488-1342435197F0}"/>
                </a:ext>
              </a:extLst>
            </p:cNvPr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42;p46">
              <a:extLst>
                <a:ext uri="{FF2B5EF4-FFF2-40B4-BE49-F238E27FC236}">
                  <a16:creationId xmlns:a16="http://schemas.microsoft.com/office/drawing/2014/main" id="{E61E265C-3ADF-2220-3060-BD55E3793744}"/>
                </a:ext>
              </a:extLst>
            </p:cNvPr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443;p46">
              <a:extLst>
                <a:ext uri="{FF2B5EF4-FFF2-40B4-BE49-F238E27FC236}">
                  <a16:creationId xmlns:a16="http://schemas.microsoft.com/office/drawing/2014/main" id="{B112BF01-2A46-25DE-8DA0-99A65EBDDF01}"/>
                </a:ext>
              </a:extLst>
            </p:cNvPr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444;p46">
              <a:extLst>
                <a:ext uri="{FF2B5EF4-FFF2-40B4-BE49-F238E27FC236}">
                  <a16:creationId xmlns:a16="http://schemas.microsoft.com/office/drawing/2014/main" id="{AFB4EDBD-5791-37E6-D942-B4B743624328}"/>
                </a:ext>
              </a:extLst>
            </p:cNvPr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3400;p46">
            <a:extLst>
              <a:ext uri="{FF2B5EF4-FFF2-40B4-BE49-F238E27FC236}">
                <a16:creationId xmlns:a16="http://schemas.microsoft.com/office/drawing/2014/main" id="{B487F23B-FF09-D686-83AE-97C99B0DBFF1}"/>
              </a:ext>
            </a:extLst>
          </p:cNvPr>
          <p:cNvSpPr txBox="1">
            <a:spLocks/>
          </p:cNvSpPr>
          <p:nvPr/>
        </p:nvSpPr>
        <p:spPr>
          <a:xfrm>
            <a:off x="3227800" y="1951410"/>
            <a:ext cx="48696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8153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4">
          <a:extLst>
            <a:ext uri="{FF2B5EF4-FFF2-40B4-BE49-F238E27FC236}">
              <a16:creationId xmlns:a16="http://schemas.microsoft.com/office/drawing/2014/main" id="{34BBB8DE-F9F2-F731-10DE-C5FB22F3A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41">
            <a:extLst>
              <a:ext uri="{FF2B5EF4-FFF2-40B4-BE49-F238E27FC236}">
                <a16:creationId xmlns:a16="http://schemas.microsoft.com/office/drawing/2014/main" id="{977E367A-0CB9-2A28-D4DC-FCC9803F23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研究全台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Aqi</a:t>
            </a: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</a:t>
            </a:r>
            <a:r>
              <a:rPr lang="zh-TW" altLang="en-US" b="1" dirty="0">
                <a:solidFill>
                  <a:srgbClr val="2D353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站的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觀測資料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B5DED1-084E-CB40-F412-AB1E6786BADA}"/>
              </a:ext>
            </a:extLst>
          </p:cNvPr>
          <p:cNvSpPr txBox="1"/>
          <p:nvPr/>
        </p:nvSpPr>
        <p:spPr>
          <a:xfrm>
            <a:off x="999991" y="2003109"/>
            <a:ext cx="4577644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D3538"/>
                </a:solidFill>
              </a:rPr>
              <a:t>時間特徵 (正弦轉換)</a:t>
            </a:r>
            <a:endParaRPr lang="zh-TW" altLang="en-US" dirty="0">
              <a:solidFill>
                <a:srgbClr val="2D3538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month_sin: 月份正弦值 (-1~1)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hour_sin: 小時正弦值 (-1~1)  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day_sin: 日期正弦值 (-1~1)</a:t>
            </a:r>
          </a:p>
          <a:p>
            <a:endParaRPr lang="zh-TW" altLang="en-US" dirty="0">
              <a:solidFill>
                <a:srgbClr val="2D3538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D7D353-19A3-998A-2C5B-FF276B92D341}"/>
              </a:ext>
            </a:extLst>
          </p:cNvPr>
          <p:cNvSpPr txBox="1"/>
          <p:nvPr/>
        </p:nvSpPr>
        <p:spPr>
          <a:xfrm>
            <a:off x="971838" y="3028937"/>
            <a:ext cx="4577644" cy="162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D3538"/>
                </a:solidFill>
              </a:rPr>
              <a:t>污染物類別 (One-hot編碼)</a:t>
            </a:r>
            <a:endParaRPr lang="zh-TW" altLang="en-US" dirty="0">
              <a:solidFill>
                <a:srgbClr val="2D3538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AQI_pollutant_0: NA值 (0/1)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AQI_pollutant_1: 細懸浮微粒為主要污染物 (0/1)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AQI_pollutant_2: 臭氧八小時為主要污染物 (0/1)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AQI_pollutant_3: 懸浮微粒為主要污染物 (0/1)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AQI_pollutant_4: 二氧化氮為主要污染物 (0/1)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AQI_pollutant_5: 二氧化硫為主要污染物 (0/1)</a:t>
            </a:r>
          </a:p>
          <a:p>
            <a:endParaRPr lang="zh-TW" altLang="en-US" dirty="0">
              <a:solidFill>
                <a:srgbClr val="2D3538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A0B8A6-CA12-B05B-63C5-A2513942C35F}"/>
              </a:ext>
            </a:extLst>
          </p:cNvPr>
          <p:cNvSpPr txBox="1"/>
          <p:nvPr/>
        </p:nvSpPr>
        <p:spPr>
          <a:xfrm>
            <a:off x="9144000" y="8044987"/>
            <a:ext cx="45776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氣象資料</a:t>
            </a:r>
            <a:endParaRPr lang="zh-TW" altLang="en-US" dirty="0"/>
          </a:p>
          <a:p>
            <a:r>
              <a:rPr lang="zh-TW" altLang="en-US" dirty="0"/>
              <a:t>Weather_Tx: 溫度 (°C)</a:t>
            </a:r>
          </a:p>
          <a:p>
            <a:r>
              <a:rPr lang="zh-TW" altLang="en-US" dirty="0"/>
              <a:t>Weather_RH: 相對濕度 (%)</a:t>
            </a:r>
          </a:p>
          <a:p>
            <a:r>
              <a:rPr lang="zh-TW" altLang="en-US" dirty="0"/>
              <a:t>Weather_WS: 風速 (m/s)</a:t>
            </a:r>
          </a:p>
          <a:p>
            <a:r>
              <a:rPr lang="zh-TW" altLang="en-US" dirty="0"/>
              <a:t>Weather_WD: 風向 (度)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71D21D-9B7B-D95A-0F18-4F82AB3942C9}"/>
              </a:ext>
            </a:extLst>
          </p:cNvPr>
          <p:cNvSpPr txBox="1"/>
          <p:nvPr/>
        </p:nvSpPr>
        <p:spPr>
          <a:xfrm>
            <a:off x="4853088" y="1540585"/>
            <a:ext cx="4577644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D3538"/>
                </a:solidFill>
              </a:rPr>
              <a:t>空氣品質指標 (AQI相關)</a:t>
            </a:r>
          </a:p>
          <a:p>
            <a:pPr>
              <a:lnSpc>
                <a:spcPct val="150000"/>
              </a:lnSpc>
            </a:pPr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AQI_aqi: 空氣品質指數 (目標變數)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AQI_so2: 二氧化硫濃度 (ppb)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AQI_co: 一氧化碳濃度 (ppm) 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AQI_o3: 臭氧濃度 (ppb)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AQI_o3_8hr: 臭氧8小時平均濃度 (ppb)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AQI_pm10: 懸浮微粒PM10濃度 (μg/m³)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AQI_pm2.5: 細懸浮微粒PM2.5濃度 (μg/m³)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AQI_no2: 二氧化氮濃度 (ppb)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AQI_nox: 氮氧化物濃度 (ppb)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AQI_no: 一氧化氮濃度 (ppb)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AQI_co_8hr: 一氧化碳8小時平均濃度 (ppm)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AQI_pm2.5_avg: PM2.5移動平均 (μg/m³)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AQI_pm10_avg: PM10移動平均 (μg/m³)</a:t>
            </a:r>
          </a:p>
          <a:p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AQI_so2_avg: SO2移動平均 (ppb)</a:t>
            </a:r>
          </a:p>
          <a:p>
            <a:endParaRPr lang="zh-TW" altLang="en-US" dirty="0">
              <a:solidFill>
                <a:srgbClr val="2D3538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C051E-2F16-2EF3-950C-B5DA6FA97408}"/>
              </a:ext>
            </a:extLst>
          </p:cNvPr>
          <p:cNvSpPr txBox="1"/>
          <p:nvPr/>
        </p:nvSpPr>
        <p:spPr>
          <a:xfrm>
            <a:off x="1000170" y="1343986"/>
            <a:ext cx="4577644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D3538"/>
                </a:solidFill>
              </a:rPr>
              <a:t>時間欄位</a:t>
            </a:r>
          </a:p>
          <a:p>
            <a:pPr>
              <a:lnSpc>
                <a:spcPct val="150000"/>
              </a:lnSpc>
            </a:pPr>
            <a:r>
              <a:rPr lang="en-US" altLang="zh-TW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</a:t>
            </a:r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ate</a:t>
            </a:r>
            <a:r>
              <a:rPr lang="en-US" altLang="zh-TW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  <a:r>
              <a:rPr lang="zh-TW" alt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日期時間戳記 </a:t>
            </a:r>
            <a:r>
              <a:rPr lang="en-US" altLang="zh-TW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(YYYY-MM-DD HH:MM:SS)</a:t>
            </a:r>
            <a:endParaRPr lang="zh-TW" altLang="en-US" sz="1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zh-TW" altLang="en-US" dirty="0">
              <a:solidFill>
                <a:srgbClr val="2D35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935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研究全台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Aqi</a:t>
            </a: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測站的觀測資料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BEE8E0-5465-CF0B-A37E-AB76D2C42C75}"/>
              </a:ext>
            </a:extLst>
          </p:cNvPr>
          <p:cNvSpPr txBox="1"/>
          <p:nvPr/>
        </p:nvSpPr>
        <p:spPr>
          <a:xfrm>
            <a:off x="838201" y="2536777"/>
            <a:ext cx="70445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 ExtraBold"/>
              </a:rPr>
              <a:t>2.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Outfit ExtraBold"/>
              </a:rPr>
              <a:t>藉由模型找出不同測站的汙染物與空氣品質及時間的關係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>
          <a:extLst>
            <a:ext uri="{FF2B5EF4-FFF2-40B4-BE49-F238E27FC236}">
              <a16:creationId xmlns:a16="http://schemas.microsoft.com/office/drawing/2014/main" id="{EC2A7A43-C192-D33C-AA27-1EC887BFC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31">
            <a:extLst>
              <a:ext uri="{FF2B5EF4-FFF2-40B4-BE49-F238E27FC236}">
                <a16:creationId xmlns:a16="http://schemas.microsoft.com/office/drawing/2014/main" id="{9F092292-01AC-9B17-7A20-D93C780E9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5095" y="2237140"/>
            <a:ext cx="77175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</a:t>
            </a:r>
            <a:endParaRPr 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94" name="Google Shape;2694;p31">
            <a:extLst>
              <a:ext uri="{FF2B5EF4-FFF2-40B4-BE49-F238E27FC236}">
                <a16:creationId xmlns:a16="http://schemas.microsoft.com/office/drawing/2014/main" id="{521335F2-7130-6B64-2F50-17DA4D4EC6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74350" y="539500"/>
            <a:ext cx="16521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695" name="Google Shape;2695;p31">
            <a:extLst>
              <a:ext uri="{FF2B5EF4-FFF2-40B4-BE49-F238E27FC236}">
                <a16:creationId xmlns:a16="http://schemas.microsoft.com/office/drawing/2014/main" id="{D5D310A6-025D-B9CF-B065-715825960EE0}"/>
              </a:ext>
            </a:extLst>
          </p:cNvPr>
          <p:cNvGrpSpPr/>
          <p:nvPr/>
        </p:nvGrpSpPr>
        <p:grpSpPr>
          <a:xfrm>
            <a:off x="3333124" y="539512"/>
            <a:ext cx="397957" cy="491303"/>
            <a:chOff x="4986000" y="2166120"/>
            <a:chExt cx="388440" cy="1402920"/>
          </a:xfrm>
        </p:grpSpPr>
        <p:sp>
          <p:nvSpPr>
            <p:cNvPr id="2696" name="Google Shape;2696;p31">
              <a:extLst>
                <a:ext uri="{FF2B5EF4-FFF2-40B4-BE49-F238E27FC236}">
                  <a16:creationId xmlns:a16="http://schemas.microsoft.com/office/drawing/2014/main" id="{0705F55E-2B00-6908-F239-1E20261BBCD1}"/>
                </a:ext>
              </a:extLst>
            </p:cNvPr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>
              <a:extLst>
                <a:ext uri="{FF2B5EF4-FFF2-40B4-BE49-F238E27FC236}">
                  <a16:creationId xmlns:a16="http://schemas.microsoft.com/office/drawing/2014/main" id="{9BB0DF2D-030D-321E-21E7-D4A0A86CF974}"/>
                </a:ext>
              </a:extLst>
            </p:cNvPr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>
              <a:extLst>
                <a:ext uri="{FF2B5EF4-FFF2-40B4-BE49-F238E27FC236}">
                  <a16:creationId xmlns:a16="http://schemas.microsoft.com/office/drawing/2014/main" id="{97BBD658-A6F7-9A59-B03B-29D1A4C0C5F1}"/>
                </a:ext>
              </a:extLst>
            </p:cNvPr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>
            <a:extLst>
              <a:ext uri="{FF2B5EF4-FFF2-40B4-BE49-F238E27FC236}">
                <a16:creationId xmlns:a16="http://schemas.microsoft.com/office/drawing/2014/main" id="{882072A8-95C9-24E2-EC72-7656619A5FAE}"/>
              </a:ext>
            </a:extLst>
          </p:cNvPr>
          <p:cNvGrpSpPr/>
          <p:nvPr/>
        </p:nvGrpSpPr>
        <p:grpSpPr>
          <a:xfrm>
            <a:off x="4984310" y="1974862"/>
            <a:ext cx="398326" cy="280942"/>
            <a:chOff x="6180480" y="1249200"/>
            <a:chExt cx="388800" cy="552600"/>
          </a:xfrm>
        </p:grpSpPr>
        <p:sp>
          <p:nvSpPr>
            <p:cNvPr id="2700" name="Google Shape;2700;p31">
              <a:extLst>
                <a:ext uri="{FF2B5EF4-FFF2-40B4-BE49-F238E27FC236}">
                  <a16:creationId xmlns:a16="http://schemas.microsoft.com/office/drawing/2014/main" id="{B9F6946D-E499-A2A3-2F77-171CE0FB323E}"/>
                </a:ext>
              </a:extLst>
            </p:cNvPr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>
              <a:extLst>
                <a:ext uri="{FF2B5EF4-FFF2-40B4-BE49-F238E27FC236}">
                  <a16:creationId xmlns:a16="http://schemas.microsoft.com/office/drawing/2014/main" id="{FF9E1A8D-9029-3538-5724-B70A04FBBE16}"/>
                </a:ext>
              </a:extLst>
            </p:cNvPr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>
              <a:extLst>
                <a:ext uri="{FF2B5EF4-FFF2-40B4-BE49-F238E27FC236}">
                  <a16:creationId xmlns:a16="http://schemas.microsoft.com/office/drawing/2014/main" id="{58154401-1A34-3D78-6120-711EB678C52C}"/>
                </a:ext>
              </a:extLst>
            </p:cNvPr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131837"/>
      </p:ext>
    </p:extLst>
  </p:cSld>
  <p:clrMapOvr>
    <a:masterClrMapping/>
  </p:clrMapOvr>
</p:sld>
</file>

<file path=ppt/theme/theme1.xml><?xml version="1.0" encoding="utf-8"?>
<a:theme xmlns:a="http://schemas.openxmlformats.org/drawingml/2006/main" name="Bayesian Data Analysis - Master of Science in Biostatistics by Slidesgo">
  <a:themeElements>
    <a:clrScheme name="Simple Light">
      <a:dk1>
        <a:srgbClr val="2D3538"/>
      </a:dk1>
      <a:lt1>
        <a:srgbClr val="EDEEF3"/>
      </a:lt1>
      <a:dk2>
        <a:srgbClr val="3F4850"/>
      </a:dk2>
      <a:lt2>
        <a:srgbClr val="CDD1E0"/>
      </a:lt2>
      <a:accent1>
        <a:srgbClr val="2544D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D35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18612</Words>
  <Application>Microsoft Office PowerPoint</Application>
  <PresentationFormat>如螢幕大小 (16:9)</PresentationFormat>
  <Paragraphs>1402</Paragraphs>
  <Slides>66</Slides>
  <Notes>66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5" baseType="lpstr">
      <vt:lpstr>Arial</vt:lpstr>
      <vt:lpstr>Outfit ExtraBold</vt:lpstr>
      <vt:lpstr>-apple-system</vt:lpstr>
      <vt:lpstr>Lato</vt:lpstr>
      <vt:lpstr>Lato Light</vt:lpstr>
      <vt:lpstr>Nunito Light</vt:lpstr>
      <vt:lpstr>Cambria Math</vt:lpstr>
      <vt:lpstr>Microsoft JhengHei</vt:lpstr>
      <vt:lpstr>Bayesian Data Analysis - Master of Science in Biostatistics by Slidesgo</vt:lpstr>
      <vt:lpstr>Air Pollution Analysis – Final Project </vt:lpstr>
      <vt:lpstr>Table of contents</vt:lpstr>
      <vt:lpstr>專案背景與研究動機</vt:lpstr>
      <vt:lpstr>Purpose</vt:lpstr>
      <vt:lpstr>研究目標與範圍</vt:lpstr>
      <vt:lpstr>研究全台 Aqi 測站的觀測資料</vt:lpstr>
      <vt:lpstr>研究全台 Aqi 測站的觀測資料</vt:lpstr>
      <vt:lpstr>研究全台 Aqi 測站的觀測資料</vt:lpstr>
      <vt:lpstr>模型訓練</vt:lpstr>
      <vt:lpstr>模型訓練</vt:lpstr>
      <vt:lpstr>模型訓練</vt:lpstr>
      <vt:lpstr>模型訓練-模型資料前處理 </vt:lpstr>
      <vt:lpstr>模型訓練-模型資料前處理 </vt:lpstr>
      <vt:lpstr>模型訓練-模型資料前處理 </vt:lpstr>
      <vt:lpstr>模型訓練-模型資料前處理 </vt:lpstr>
      <vt:lpstr>模型訓練-模型資料前處理 </vt:lpstr>
      <vt:lpstr>模型訓練-模型資料前處理 </vt:lpstr>
      <vt:lpstr>模型訓練-模型資料前處理 </vt:lpstr>
      <vt:lpstr>模型訓練</vt:lpstr>
      <vt:lpstr>模型訓練-Lag 選擇 </vt:lpstr>
      <vt:lpstr>模型訓練-Lag 選擇 </vt:lpstr>
      <vt:lpstr>模型訓練-Lag 選擇 </vt:lpstr>
      <vt:lpstr>模型訓練-Lag 選擇 </vt:lpstr>
      <vt:lpstr>模型訓練-Lag 選擇 </vt:lpstr>
      <vt:lpstr>模型訓練-Lag 選擇 </vt:lpstr>
      <vt:lpstr>模型訓練-Lag 選擇 </vt:lpstr>
      <vt:lpstr>模型訓練-Lag 選擇 </vt:lpstr>
      <vt:lpstr>模型訓練-Lag 選擇檢討 </vt:lpstr>
      <vt:lpstr>模型訓練-Lag 選擇檢討 </vt:lpstr>
      <vt:lpstr>模型訓練</vt:lpstr>
      <vt:lpstr>模型訓練-滑動窗口介紹 </vt:lpstr>
      <vt:lpstr>模型訓練-滑動窗口介紹 </vt:lpstr>
      <vt:lpstr>模型訓練-滑動窗口介紹 </vt:lpstr>
      <vt:lpstr>模型訓練-滑動窗口介紹 </vt:lpstr>
      <vt:lpstr>模型訓練-滑動窗口介紹 </vt:lpstr>
      <vt:lpstr>模型訓練-滑動窗口介紹</vt:lpstr>
      <vt:lpstr>模型訓練-滑動窗口介紹</vt:lpstr>
      <vt:lpstr>模型訓練</vt:lpstr>
      <vt:lpstr>模型訓練-模型訓練 </vt:lpstr>
      <vt:lpstr>模型訓練-模型訓練 </vt:lpstr>
      <vt:lpstr>模型訓練-模型訓練 </vt:lpstr>
      <vt:lpstr>PowerPoint 簡報</vt:lpstr>
      <vt:lpstr>模型訓練-模型訓練 </vt:lpstr>
      <vt:lpstr>模型訓練-模型訓練 </vt:lpstr>
      <vt:lpstr>模型訓練-模型訓練 </vt:lpstr>
      <vt:lpstr>模型訓練-模型訓練 </vt:lpstr>
      <vt:lpstr>模型訓練-模型訓練 </vt:lpstr>
      <vt:lpstr>模型訓練</vt:lpstr>
      <vt:lpstr>模型訓練-可解釋性 </vt:lpstr>
      <vt:lpstr>模型訓練-可解釋性 </vt:lpstr>
      <vt:lpstr>模型訓練-可解釋性 </vt:lpstr>
      <vt:lpstr>模型訓練-可解釋性 </vt:lpstr>
      <vt:lpstr>模型訓練-可解釋性 </vt:lpstr>
      <vt:lpstr>模型訓練-可解釋性 </vt:lpstr>
      <vt:lpstr>模型訓練-可解釋性 </vt:lpstr>
      <vt:lpstr>模型訓練-可解釋性 </vt:lpstr>
      <vt:lpstr>模型訓練-可解釋性 </vt:lpstr>
      <vt:lpstr>模型訓練-可解釋性 </vt:lpstr>
      <vt:lpstr>模型訓練-可解釋性 </vt:lpstr>
      <vt:lpstr>模型訓練-可解釋性 </vt:lpstr>
      <vt:lpstr>DEMO &amp; 總結分享</vt:lpstr>
      <vt:lpstr>shinyapps.io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Analysis - Master of Science in Biostatistics</dc:title>
  <dc:creator>張敦皓</dc:creator>
  <cp:lastModifiedBy>corda C</cp:lastModifiedBy>
  <cp:revision>62</cp:revision>
  <dcterms:modified xsi:type="dcterms:W3CDTF">2025-06-17T14:44:51Z</dcterms:modified>
</cp:coreProperties>
</file>